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Lst>
  <p:sldSz cx="30279975" cy="21386800"/>
  <p:notesSz cx="6797675" cy="9928225"/>
  <p:defaultTextStyle>
    <a:defPPr>
      <a:defRPr lang="en-US"/>
    </a:defPPr>
    <a:lvl1pPr marL="0" algn="l" defTabSz="2952323" rtl="0" eaLnBrk="1" latinLnBrk="0" hangingPunct="1">
      <a:defRPr sz="5800" kern="1200">
        <a:solidFill>
          <a:schemeClr val="tx1"/>
        </a:solidFill>
        <a:latin typeface="+mn-lt"/>
        <a:ea typeface="+mn-ea"/>
        <a:cs typeface="+mn-cs"/>
      </a:defRPr>
    </a:lvl1pPr>
    <a:lvl2pPr marL="1476162" algn="l" defTabSz="2952323" rtl="0" eaLnBrk="1" latinLnBrk="0" hangingPunct="1">
      <a:defRPr sz="5800" kern="1200">
        <a:solidFill>
          <a:schemeClr val="tx1"/>
        </a:solidFill>
        <a:latin typeface="+mn-lt"/>
        <a:ea typeface="+mn-ea"/>
        <a:cs typeface="+mn-cs"/>
      </a:defRPr>
    </a:lvl2pPr>
    <a:lvl3pPr marL="2952323" algn="l" defTabSz="2952323" rtl="0" eaLnBrk="1" latinLnBrk="0" hangingPunct="1">
      <a:defRPr sz="5800" kern="1200">
        <a:solidFill>
          <a:schemeClr val="tx1"/>
        </a:solidFill>
        <a:latin typeface="+mn-lt"/>
        <a:ea typeface="+mn-ea"/>
        <a:cs typeface="+mn-cs"/>
      </a:defRPr>
    </a:lvl3pPr>
    <a:lvl4pPr marL="4428485" algn="l" defTabSz="2952323" rtl="0" eaLnBrk="1" latinLnBrk="0" hangingPunct="1">
      <a:defRPr sz="5800" kern="1200">
        <a:solidFill>
          <a:schemeClr val="tx1"/>
        </a:solidFill>
        <a:latin typeface="+mn-lt"/>
        <a:ea typeface="+mn-ea"/>
        <a:cs typeface="+mn-cs"/>
      </a:defRPr>
    </a:lvl4pPr>
    <a:lvl5pPr marL="5904647" algn="l" defTabSz="2952323" rtl="0" eaLnBrk="1" latinLnBrk="0" hangingPunct="1">
      <a:defRPr sz="5800" kern="1200">
        <a:solidFill>
          <a:schemeClr val="tx1"/>
        </a:solidFill>
        <a:latin typeface="+mn-lt"/>
        <a:ea typeface="+mn-ea"/>
        <a:cs typeface="+mn-cs"/>
      </a:defRPr>
    </a:lvl5pPr>
    <a:lvl6pPr marL="7380808" algn="l" defTabSz="2952323" rtl="0" eaLnBrk="1" latinLnBrk="0" hangingPunct="1">
      <a:defRPr sz="5800" kern="1200">
        <a:solidFill>
          <a:schemeClr val="tx1"/>
        </a:solidFill>
        <a:latin typeface="+mn-lt"/>
        <a:ea typeface="+mn-ea"/>
        <a:cs typeface="+mn-cs"/>
      </a:defRPr>
    </a:lvl6pPr>
    <a:lvl7pPr marL="8856970" algn="l" defTabSz="2952323" rtl="0" eaLnBrk="1" latinLnBrk="0" hangingPunct="1">
      <a:defRPr sz="5800" kern="1200">
        <a:solidFill>
          <a:schemeClr val="tx1"/>
        </a:solidFill>
        <a:latin typeface="+mn-lt"/>
        <a:ea typeface="+mn-ea"/>
        <a:cs typeface="+mn-cs"/>
      </a:defRPr>
    </a:lvl7pPr>
    <a:lvl8pPr marL="10333131" algn="l" defTabSz="2952323" rtl="0" eaLnBrk="1" latinLnBrk="0" hangingPunct="1">
      <a:defRPr sz="5800" kern="1200">
        <a:solidFill>
          <a:schemeClr val="tx1"/>
        </a:solidFill>
        <a:latin typeface="+mn-lt"/>
        <a:ea typeface="+mn-ea"/>
        <a:cs typeface="+mn-cs"/>
      </a:defRPr>
    </a:lvl8pPr>
    <a:lvl9pPr marL="11809293" algn="l" defTabSz="2952323" rtl="0" eaLnBrk="1" latinLnBrk="0" hangingPunct="1">
      <a:defRPr sz="5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A365C"/>
    <a:srgbClr val="006666"/>
    <a:srgbClr val="0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6337" autoAdjust="0"/>
  </p:normalViewPr>
  <p:slideViewPr>
    <p:cSldViewPr>
      <p:cViewPr>
        <p:scale>
          <a:sx n="30" d="100"/>
          <a:sy n="30" d="100"/>
        </p:scale>
        <p:origin x="-2862" y="-492"/>
      </p:cViewPr>
      <p:guideLst>
        <p:guide orient="horz" pos="6736"/>
        <p:guide pos="9537"/>
      </p:guideLst>
    </p:cSldViewPr>
  </p:slideViewPr>
  <p:notesTextViewPr>
    <p:cViewPr>
      <p:scale>
        <a:sx n="400" d="100"/>
        <a:sy n="400" d="100"/>
      </p:scale>
      <p:origin x="0" y="0"/>
    </p:cViewPr>
  </p:notesTextViewPr>
  <p:gridSpacing cx="36004" cy="36004"/>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7569994" y="9742876"/>
            <a:ext cx="20438983" cy="5907603"/>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7569994" y="15602952"/>
            <a:ext cx="20438983" cy="4277360"/>
          </a:xfrm>
        </p:spPr>
        <p:txBody>
          <a:bodyPr/>
          <a:lstStyle>
            <a:lvl1pPr marL="0" indent="0" algn="l">
              <a:buNone/>
              <a:defRPr sz="5800" b="1">
                <a:solidFill>
                  <a:schemeClr val="tx2"/>
                </a:solidFill>
              </a:defRPr>
            </a:lvl1pPr>
            <a:lvl2pPr marL="1476162" indent="0" algn="ctr">
              <a:buNone/>
            </a:lvl2pPr>
            <a:lvl3pPr marL="2952323" indent="0" algn="ctr">
              <a:buNone/>
            </a:lvl3pPr>
            <a:lvl4pPr marL="4428485" indent="0" algn="ctr">
              <a:buNone/>
            </a:lvl4pPr>
            <a:lvl5pPr marL="5904647" indent="0" algn="ctr">
              <a:buNone/>
            </a:lvl5pPr>
            <a:lvl6pPr marL="7380808" indent="0" algn="ctr">
              <a:buNone/>
            </a:lvl6pPr>
            <a:lvl7pPr marL="8856970" indent="0" algn="ctr">
              <a:buNone/>
            </a:lvl7pPr>
            <a:lvl8pPr marL="10333131" indent="0" algn="ctr">
              <a:buNone/>
            </a:lvl8pPr>
            <a:lvl9pPr marL="11809293"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25932749" y="3624688"/>
            <a:ext cx="7128933" cy="1261666"/>
          </a:xfrm>
        </p:spPr>
        <p:txBody>
          <a:bodyPr/>
          <a:lstStyle/>
          <a:p>
            <a:fld id="{A4E1A3B3-2728-4EAC-9CAA-903263B139DD}" type="datetimeFigureOut">
              <a:rPr lang="en-GB" smtClean="0"/>
              <a:t>16/05/2014</a:t>
            </a:fld>
            <a:endParaRPr lang="en-GB"/>
          </a:p>
        </p:txBody>
      </p:sp>
      <p:sp>
        <p:nvSpPr>
          <p:cNvPr id="17" name="Footer Placeholder 16"/>
          <p:cNvSpPr>
            <a:spLocks noGrp="1"/>
          </p:cNvSpPr>
          <p:nvPr>
            <p:ph type="ftr" sz="quarter" idx="11"/>
          </p:nvPr>
        </p:nvSpPr>
        <p:spPr bwMode="auto">
          <a:xfrm rot="5400000">
            <a:off x="23788930" y="13003563"/>
            <a:ext cx="11406293" cy="1271759"/>
          </a:xfrm>
        </p:spPr>
        <p:txBody>
          <a:bodyPr/>
          <a:lstStyle/>
          <a:p>
            <a:endParaRPr lang="en-GB"/>
          </a:p>
        </p:txBody>
      </p:sp>
      <p:sp>
        <p:nvSpPr>
          <p:cNvPr id="10" name="Rectangle 9"/>
          <p:cNvSpPr/>
          <p:nvPr/>
        </p:nvSpPr>
        <p:spPr bwMode="auto">
          <a:xfrm>
            <a:off x="1261666" y="0"/>
            <a:ext cx="2018665" cy="213868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5232" tIns="147616" rIns="295232" bIns="147616" anchor="ctr"/>
          <a:lstStyle/>
          <a:p>
            <a:pPr algn="ctr" eaLnBrk="1" latinLnBrk="0" hangingPunct="1"/>
            <a:endParaRPr kumimoji="0" lang="en-US"/>
          </a:p>
        </p:txBody>
      </p:sp>
      <p:sp>
        <p:nvSpPr>
          <p:cNvPr id="12" name="Rectangle 11"/>
          <p:cNvSpPr/>
          <p:nvPr/>
        </p:nvSpPr>
        <p:spPr bwMode="auto">
          <a:xfrm>
            <a:off x="915075" y="0"/>
            <a:ext cx="346590" cy="213868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5232" tIns="147616" rIns="295232" bIns="147616" anchor="ctr"/>
          <a:lstStyle/>
          <a:p>
            <a:pPr algn="ctr" eaLnBrk="1" latinLnBrk="0" hangingPunct="1"/>
            <a:endParaRPr kumimoji="0" lang="en-US"/>
          </a:p>
        </p:txBody>
      </p:sp>
      <p:sp>
        <p:nvSpPr>
          <p:cNvPr id="14" name="Rectangle 13"/>
          <p:cNvSpPr/>
          <p:nvPr/>
        </p:nvSpPr>
        <p:spPr bwMode="auto">
          <a:xfrm>
            <a:off x="3280330" y="0"/>
            <a:ext cx="602262" cy="213868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5232" tIns="147616" rIns="295232" bIns="147616" anchor="ctr"/>
          <a:lstStyle/>
          <a:p>
            <a:pPr algn="ctr" eaLnBrk="1" latinLnBrk="0" hangingPunct="1"/>
            <a:endParaRPr kumimoji="0" lang="en-US"/>
          </a:p>
        </p:txBody>
      </p:sp>
      <p:sp>
        <p:nvSpPr>
          <p:cNvPr id="19" name="Rectangle 18"/>
          <p:cNvSpPr/>
          <p:nvPr/>
        </p:nvSpPr>
        <p:spPr bwMode="auto">
          <a:xfrm>
            <a:off x="3779433" y="0"/>
            <a:ext cx="762563" cy="213868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5232" tIns="147616" rIns="295232" bIns="147616" anchor="ctr"/>
          <a:lstStyle/>
          <a:p>
            <a:pPr algn="ctr" eaLnBrk="1" latinLnBrk="0" hangingPunct="1"/>
            <a:endParaRPr kumimoji="0" lang="en-US"/>
          </a:p>
        </p:txBody>
      </p:sp>
      <p:sp>
        <p:nvSpPr>
          <p:cNvPr id="11" name="Straight Connector 10"/>
          <p:cNvSpPr>
            <a:spLocks noChangeShapeType="1"/>
          </p:cNvSpPr>
          <p:nvPr/>
        </p:nvSpPr>
        <p:spPr bwMode="auto">
          <a:xfrm>
            <a:off x="352154" y="0"/>
            <a:ext cx="0" cy="213868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295232" tIns="147616" rIns="295232" bIns="147616" anchor="t" compatLnSpc="1"/>
          <a:lstStyle/>
          <a:p>
            <a:endParaRPr kumimoji="0" lang="en-US"/>
          </a:p>
        </p:txBody>
      </p:sp>
      <p:sp>
        <p:nvSpPr>
          <p:cNvPr id="18" name="Straight Connector 17"/>
          <p:cNvSpPr>
            <a:spLocks noChangeShapeType="1"/>
          </p:cNvSpPr>
          <p:nvPr/>
        </p:nvSpPr>
        <p:spPr bwMode="auto">
          <a:xfrm>
            <a:off x="3027998" y="0"/>
            <a:ext cx="0" cy="213868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295232" tIns="147616" rIns="295232" bIns="147616" anchor="t" compatLnSpc="1"/>
          <a:lstStyle/>
          <a:p>
            <a:endParaRPr kumimoji="0" lang="en-US"/>
          </a:p>
        </p:txBody>
      </p:sp>
      <p:sp>
        <p:nvSpPr>
          <p:cNvPr id="20" name="Straight Connector 19"/>
          <p:cNvSpPr>
            <a:spLocks noChangeShapeType="1"/>
          </p:cNvSpPr>
          <p:nvPr/>
        </p:nvSpPr>
        <p:spPr bwMode="auto">
          <a:xfrm>
            <a:off x="2828356" y="0"/>
            <a:ext cx="0" cy="213868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295232" tIns="147616" rIns="295232" bIns="147616" anchor="t" compatLnSpc="1"/>
          <a:lstStyle/>
          <a:p>
            <a:endParaRPr kumimoji="0" lang="en-US"/>
          </a:p>
        </p:txBody>
      </p:sp>
      <p:sp>
        <p:nvSpPr>
          <p:cNvPr id="16" name="Straight Connector 15"/>
          <p:cNvSpPr>
            <a:spLocks noChangeShapeType="1"/>
          </p:cNvSpPr>
          <p:nvPr/>
        </p:nvSpPr>
        <p:spPr bwMode="auto">
          <a:xfrm>
            <a:off x="5717696" y="0"/>
            <a:ext cx="0" cy="213868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295232" tIns="147616" rIns="295232" bIns="147616" anchor="t" compatLnSpc="1"/>
          <a:lstStyle/>
          <a:p>
            <a:endParaRPr kumimoji="0" lang="en-US"/>
          </a:p>
        </p:txBody>
      </p:sp>
      <p:sp>
        <p:nvSpPr>
          <p:cNvPr id="15" name="Straight Connector 14"/>
          <p:cNvSpPr>
            <a:spLocks noChangeShapeType="1"/>
          </p:cNvSpPr>
          <p:nvPr/>
        </p:nvSpPr>
        <p:spPr bwMode="auto">
          <a:xfrm>
            <a:off x="3532664" y="0"/>
            <a:ext cx="0" cy="213868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295232" tIns="147616" rIns="295232" bIns="147616" anchor="t" compatLnSpc="1"/>
          <a:lstStyle/>
          <a:p>
            <a:endParaRPr kumimoji="0" lang="en-US"/>
          </a:p>
        </p:txBody>
      </p:sp>
      <p:sp>
        <p:nvSpPr>
          <p:cNvPr id="22" name="Straight Connector 21"/>
          <p:cNvSpPr>
            <a:spLocks noChangeShapeType="1"/>
          </p:cNvSpPr>
          <p:nvPr/>
        </p:nvSpPr>
        <p:spPr bwMode="auto">
          <a:xfrm>
            <a:off x="30180154" y="0"/>
            <a:ext cx="0" cy="213868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295232" tIns="147616" rIns="295232" bIns="147616" anchor="t" compatLnSpc="1"/>
          <a:lstStyle/>
          <a:p>
            <a:endParaRPr kumimoji="0" lang="en-US"/>
          </a:p>
        </p:txBody>
      </p:sp>
      <p:sp>
        <p:nvSpPr>
          <p:cNvPr id="27" name="Rectangle 26"/>
          <p:cNvSpPr/>
          <p:nvPr/>
        </p:nvSpPr>
        <p:spPr bwMode="auto">
          <a:xfrm>
            <a:off x="4037330" y="0"/>
            <a:ext cx="252333" cy="213868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5232" tIns="147616" rIns="295232" bIns="147616" anchor="ctr"/>
          <a:lstStyle/>
          <a:p>
            <a:pPr algn="ctr" eaLnBrk="1" latinLnBrk="0" hangingPunct="1"/>
            <a:endParaRPr kumimoji="0" lang="en-US" dirty="0"/>
          </a:p>
        </p:txBody>
      </p:sp>
      <p:sp>
        <p:nvSpPr>
          <p:cNvPr id="21" name="Oval 20"/>
          <p:cNvSpPr/>
          <p:nvPr/>
        </p:nvSpPr>
        <p:spPr bwMode="auto">
          <a:xfrm>
            <a:off x="2018665" y="10693400"/>
            <a:ext cx="4289663" cy="4039729"/>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5232" tIns="147616" rIns="295232" bIns="147616" anchor="ctr"/>
          <a:lstStyle/>
          <a:p>
            <a:pPr algn="ctr" eaLnBrk="1" latinLnBrk="0" hangingPunct="1"/>
            <a:endParaRPr kumimoji="0" lang="en-US" dirty="0"/>
          </a:p>
        </p:txBody>
      </p:sp>
      <p:sp>
        <p:nvSpPr>
          <p:cNvPr id="23" name="Oval 22"/>
          <p:cNvSpPr/>
          <p:nvPr/>
        </p:nvSpPr>
        <p:spPr bwMode="auto">
          <a:xfrm>
            <a:off x="4336792" y="15177056"/>
            <a:ext cx="2124049" cy="2000293"/>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5232" tIns="147616" rIns="295232" bIns="147616" anchor="ctr"/>
          <a:lstStyle/>
          <a:p>
            <a:pPr algn="ctr" eaLnBrk="1" latinLnBrk="0" hangingPunct="1"/>
            <a:endParaRPr kumimoji="0" lang="en-US" dirty="0"/>
          </a:p>
        </p:txBody>
      </p:sp>
      <p:sp>
        <p:nvSpPr>
          <p:cNvPr id="24" name="Oval 23"/>
          <p:cNvSpPr/>
          <p:nvPr/>
        </p:nvSpPr>
        <p:spPr bwMode="auto">
          <a:xfrm>
            <a:off x="3613066" y="17153823"/>
            <a:ext cx="454200" cy="427736"/>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5232" tIns="147616" rIns="295232" bIns="147616" anchor="ctr"/>
          <a:lstStyle/>
          <a:p>
            <a:pPr algn="ctr" eaLnBrk="1" latinLnBrk="0" hangingPunct="1"/>
            <a:endParaRPr kumimoji="0" lang="en-US" dirty="0"/>
          </a:p>
        </p:txBody>
      </p:sp>
      <p:sp>
        <p:nvSpPr>
          <p:cNvPr id="26" name="Oval 25"/>
          <p:cNvSpPr/>
          <p:nvPr/>
        </p:nvSpPr>
        <p:spPr bwMode="auto">
          <a:xfrm>
            <a:off x="5510956" y="18050459"/>
            <a:ext cx="908399" cy="855472"/>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5232" tIns="147616" rIns="295232" bIns="147616" anchor="ctr"/>
          <a:lstStyle/>
          <a:p>
            <a:pPr algn="ctr" eaLnBrk="1" latinLnBrk="0" hangingPunct="1"/>
            <a:endParaRPr kumimoji="0" lang="en-US" dirty="0"/>
          </a:p>
        </p:txBody>
      </p:sp>
      <p:sp>
        <p:nvSpPr>
          <p:cNvPr id="25" name="Oval 24"/>
          <p:cNvSpPr/>
          <p:nvPr/>
        </p:nvSpPr>
        <p:spPr>
          <a:xfrm>
            <a:off x="6308328" y="14020236"/>
            <a:ext cx="1211199" cy="1140629"/>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5232" tIns="147616" rIns="295232" bIns="147616"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4389484" y="15370249"/>
            <a:ext cx="2018665" cy="1613908"/>
          </a:xfrm>
        </p:spPr>
        <p:txBody>
          <a:bodyPr/>
          <a:lstStyle/>
          <a:p>
            <a:fld id="{66C2FAB4-76AA-4B1B-918C-DCE58270C75E}"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4E1A3B3-2728-4EAC-9CAA-903263B139DD}" type="datetimeFigureOut">
              <a:rPr lang="en-GB" smtClean="0"/>
              <a:t>16/05/2014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C2FAB4-76AA-4B1B-918C-DCE58270C75E}"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952982" y="856468"/>
            <a:ext cx="5551329" cy="1824808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513999" y="856465"/>
            <a:ext cx="19934317" cy="18248089"/>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4E1A3B3-2728-4EAC-9CAA-903263B139DD}" type="datetimeFigureOut">
              <a:rPr lang="en-GB" smtClean="0"/>
              <a:t>16/05/2014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C2FAB4-76AA-4B1B-918C-DCE58270C75E}"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1513999" y="4990253"/>
            <a:ext cx="24728646" cy="15198886"/>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A4E1A3B3-2728-4EAC-9CAA-903263B139DD}" type="datetimeFigureOut">
              <a:rPr lang="en-GB" smtClean="0"/>
              <a:t>16/05/2014</a:t>
            </a:fld>
            <a:endParaRPr lang="en-GB"/>
          </a:p>
        </p:txBody>
      </p:sp>
      <p:sp>
        <p:nvSpPr>
          <p:cNvPr id="9" name="Slide Number Placeholder 8"/>
          <p:cNvSpPr>
            <a:spLocks noGrp="1"/>
          </p:cNvSpPr>
          <p:nvPr>
            <p:ph type="sldNum" sz="quarter" idx="15"/>
          </p:nvPr>
        </p:nvSpPr>
        <p:spPr/>
        <p:txBody>
          <a:bodyPr rtlCol="0"/>
          <a:lstStyle/>
          <a:p>
            <a:fld id="{66C2FAB4-76AA-4B1B-918C-DCE58270C75E}" type="slidenum">
              <a:rPr lang="en-GB" smtClean="0"/>
              <a:t>‹#›</a:t>
            </a:fld>
            <a:endParaRPr lang="en-GB"/>
          </a:p>
        </p:txBody>
      </p:sp>
      <p:sp>
        <p:nvSpPr>
          <p:cNvPr id="10" name="Footer Placeholder 9"/>
          <p:cNvSpPr>
            <a:spLocks noGrp="1"/>
          </p:cNvSpPr>
          <p:nvPr>
            <p:ph type="ftr" sz="quarter" idx="16"/>
          </p:nvPr>
        </p:nvSpPr>
        <p:spPr/>
        <p:txBody>
          <a:bodyPr rtlCol="0"/>
          <a:lstStyle/>
          <a:p>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569994" y="9029982"/>
            <a:ext cx="20438983" cy="6404158"/>
          </a:xfrm>
        </p:spPr>
        <p:txBody>
          <a:bodyPr/>
          <a:lstStyle>
            <a:lvl1pPr algn="l">
              <a:buNone/>
              <a:defRPr sz="97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569994" y="15624246"/>
            <a:ext cx="20438983" cy="4277360"/>
          </a:xfrm>
        </p:spPr>
        <p:txBody>
          <a:bodyPr anchor="t"/>
          <a:lstStyle>
            <a:lvl1pPr marL="0" indent="0">
              <a:buNone/>
              <a:defRPr sz="5800" b="1">
                <a:solidFill>
                  <a:schemeClr val="tx2"/>
                </a:solidFill>
              </a:defRPr>
            </a:lvl1pPr>
            <a:lvl2pPr>
              <a:buNone/>
              <a:defRPr sz="5800">
                <a:solidFill>
                  <a:schemeClr val="tx1">
                    <a:tint val="75000"/>
                  </a:schemeClr>
                </a:solidFill>
              </a:defRPr>
            </a:lvl2pPr>
            <a:lvl3pPr>
              <a:buNone/>
              <a:defRPr sz="5200">
                <a:solidFill>
                  <a:schemeClr val="tx1">
                    <a:tint val="75000"/>
                  </a:schemeClr>
                </a:solidFill>
              </a:defRPr>
            </a:lvl3pPr>
            <a:lvl4pPr>
              <a:buNone/>
              <a:defRPr sz="4500">
                <a:solidFill>
                  <a:schemeClr val="tx1">
                    <a:tint val="75000"/>
                  </a:schemeClr>
                </a:solidFill>
              </a:defRPr>
            </a:lvl4pPr>
            <a:lvl5pPr>
              <a:buNone/>
              <a:defRPr sz="45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25928229" y="3613259"/>
            <a:ext cx="7128933" cy="1261666"/>
          </a:xfrm>
        </p:spPr>
        <p:txBody>
          <a:bodyPr/>
          <a:lstStyle/>
          <a:p>
            <a:fld id="{A4E1A3B3-2728-4EAC-9CAA-903263B139DD}" type="datetimeFigureOut">
              <a:rPr lang="en-GB" smtClean="0"/>
              <a:t>16/05/2014</a:t>
            </a:fld>
            <a:endParaRPr lang="en-GB"/>
          </a:p>
        </p:txBody>
      </p:sp>
      <p:sp>
        <p:nvSpPr>
          <p:cNvPr id="5" name="Footer Placeholder 4"/>
          <p:cNvSpPr>
            <a:spLocks noGrp="1"/>
          </p:cNvSpPr>
          <p:nvPr>
            <p:ph type="ftr" sz="quarter" idx="11"/>
          </p:nvPr>
        </p:nvSpPr>
        <p:spPr bwMode="auto">
          <a:xfrm rot="5400000">
            <a:off x="23789549" y="12994641"/>
            <a:ext cx="11406293" cy="1271759"/>
          </a:xfrm>
        </p:spPr>
        <p:txBody>
          <a:bodyPr/>
          <a:lstStyle/>
          <a:p>
            <a:endParaRPr lang="en-GB"/>
          </a:p>
        </p:txBody>
      </p:sp>
      <p:sp>
        <p:nvSpPr>
          <p:cNvPr id="9" name="Rectangle 8"/>
          <p:cNvSpPr/>
          <p:nvPr/>
        </p:nvSpPr>
        <p:spPr bwMode="auto">
          <a:xfrm>
            <a:off x="1261666" y="0"/>
            <a:ext cx="2018665" cy="213868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5232" tIns="147616" rIns="295232" bIns="147616" anchor="ctr"/>
          <a:lstStyle/>
          <a:p>
            <a:pPr algn="ctr" eaLnBrk="1" latinLnBrk="0" hangingPunct="1"/>
            <a:endParaRPr kumimoji="0" lang="en-US"/>
          </a:p>
        </p:txBody>
      </p:sp>
      <p:sp>
        <p:nvSpPr>
          <p:cNvPr id="10" name="Rectangle 9"/>
          <p:cNvSpPr/>
          <p:nvPr/>
        </p:nvSpPr>
        <p:spPr bwMode="auto">
          <a:xfrm>
            <a:off x="915075" y="0"/>
            <a:ext cx="346590" cy="213868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5232" tIns="147616" rIns="295232" bIns="147616" anchor="ctr"/>
          <a:lstStyle/>
          <a:p>
            <a:pPr algn="ctr" eaLnBrk="1" latinLnBrk="0" hangingPunct="1"/>
            <a:endParaRPr kumimoji="0" lang="en-US"/>
          </a:p>
        </p:txBody>
      </p:sp>
      <p:sp>
        <p:nvSpPr>
          <p:cNvPr id="11" name="Rectangle 10"/>
          <p:cNvSpPr/>
          <p:nvPr/>
        </p:nvSpPr>
        <p:spPr bwMode="auto">
          <a:xfrm>
            <a:off x="3280330" y="0"/>
            <a:ext cx="602262" cy="213868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5232" tIns="147616" rIns="295232" bIns="147616" anchor="ctr"/>
          <a:lstStyle/>
          <a:p>
            <a:pPr algn="ctr" eaLnBrk="1" latinLnBrk="0" hangingPunct="1"/>
            <a:endParaRPr kumimoji="0" lang="en-US"/>
          </a:p>
        </p:txBody>
      </p:sp>
      <p:sp>
        <p:nvSpPr>
          <p:cNvPr id="12" name="Rectangle 11"/>
          <p:cNvSpPr/>
          <p:nvPr/>
        </p:nvSpPr>
        <p:spPr bwMode="auto">
          <a:xfrm>
            <a:off x="3779433" y="0"/>
            <a:ext cx="762563" cy="213868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5232" tIns="147616" rIns="295232" bIns="147616" anchor="ctr"/>
          <a:lstStyle/>
          <a:p>
            <a:pPr algn="ctr" eaLnBrk="1" latinLnBrk="0" hangingPunct="1"/>
            <a:endParaRPr kumimoji="0" lang="en-US"/>
          </a:p>
        </p:txBody>
      </p:sp>
      <p:sp>
        <p:nvSpPr>
          <p:cNvPr id="13" name="Straight Connector 12"/>
          <p:cNvSpPr>
            <a:spLocks noChangeShapeType="1"/>
          </p:cNvSpPr>
          <p:nvPr/>
        </p:nvSpPr>
        <p:spPr bwMode="auto">
          <a:xfrm>
            <a:off x="352154" y="0"/>
            <a:ext cx="0" cy="213868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295232" tIns="147616" rIns="295232" bIns="147616" anchor="t" compatLnSpc="1"/>
          <a:lstStyle/>
          <a:p>
            <a:endParaRPr kumimoji="0" lang="en-US"/>
          </a:p>
        </p:txBody>
      </p:sp>
      <p:sp>
        <p:nvSpPr>
          <p:cNvPr id="14" name="Straight Connector 13"/>
          <p:cNvSpPr>
            <a:spLocks noChangeShapeType="1"/>
          </p:cNvSpPr>
          <p:nvPr/>
        </p:nvSpPr>
        <p:spPr bwMode="auto">
          <a:xfrm>
            <a:off x="3027998" y="0"/>
            <a:ext cx="0" cy="213868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295232" tIns="147616" rIns="295232" bIns="147616" anchor="t" compatLnSpc="1"/>
          <a:lstStyle/>
          <a:p>
            <a:endParaRPr kumimoji="0" lang="en-US"/>
          </a:p>
        </p:txBody>
      </p:sp>
      <p:sp>
        <p:nvSpPr>
          <p:cNvPr id="15" name="Straight Connector 14"/>
          <p:cNvSpPr>
            <a:spLocks noChangeShapeType="1"/>
          </p:cNvSpPr>
          <p:nvPr/>
        </p:nvSpPr>
        <p:spPr bwMode="auto">
          <a:xfrm>
            <a:off x="2828356" y="0"/>
            <a:ext cx="0" cy="213868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295232" tIns="147616" rIns="295232" bIns="147616" anchor="t" compatLnSpc="1"/>
          <a:lstStyle/>
          <a:p>
            <a:endParaRPr kumimoji="0" lang="en-US"/>
          </a:p>
        </p:txBody>
      </p:sp>
      <p:sp>
        <p:nvSpPr>
          <p:cNvPr id="16" name="Straight Connector 15"/>
          <p:cNvSpPr>
            <a:spLocks noChangeShapeType="1"/>
          </p:cNvSpPr>
          <p:nvPr/>
        </p:nvSpPr>
        <p:spPr bwMode="auto">
          <a:xfrm>
            <a:off x="5717696" y="0"/>
            <a:ext cx="0" cy="213868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295232" tIns="147616" rIns="295232" bIns="147616" anchor="t" compatLnSpc="1"/>
          <a:lstStyle/>
          <a:p>
            <a:endParaRPr kumimoji="0" lang="en-US"/>
          </a:p>
        </p:txBody>
      </p:sp>
      <p:sp>
        <p:nvSpPr>
          <p:cNvPr id="17" name="Straight Connector 16"/>
          <p:cNvSpPr>
            <a:spLocks noChangeShapeType="1"/>
          </p:cNvSpPr>
          <p:nvPr/>
        </p:nvSpPr>
        <p:spPr bwMode="auto">
          <a:xfrm>
            <a:off x="3532664" y="0"/>
            <a:ext cx="0" cy="213868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295232" tIns="147616" rIns="295232" bIns="147616" anchor="t" compatLnSpc="1"/>
          <a:lstStyle/>
          <a:p>
            <a:endParaRPr kumimoji="0" lang="en-US"/>
          </a:p>
        </p:txBody>
      </p:sp>
      <p:sp>
        <p:nvSpPr>
          <p:cNvPr id="18" name="Rectangle 17"/>
          <p:cNvSpPr/>
          <p:nvPr/>
        </p:nvSpPr>
        <p:spPr bwMode="auto">
          <a:xfrm>
            <a:off x="4037330" y="0"/>
            <a:ext cx="252333" cy="213868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5232" tIns="147616" rIns="295232" bIns="147616" anchor="ctr"/>
          <a:lstStyle/>
          <a:p>
            <a:pPr algn="ctr" eaLnBrk="1" latinLnBrk="0" hangingPunct="1"/>
            <a:endParaRPr kumimoji="0" lang="en-US" dirty="0"/>
          </a:p>
        </p:txBody>
      </p:sp>
      <p:sp>
        <p:nvSpPr>
          <p:cNvPr id="19" name="Oval 18"/>
          <p:cNvSpPr/>
          <p:nvPr/>
        </p:nvSpPr>
        <p:spPr bwMode="auto">
          <a:xfrm>
            <a:off x="2018665" y="10693400"/>
            <a:ext cx="4289663" cy="4039729"/>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5232" tIns="147616" rIns="295232" bIns="147616" anchor="ctr"/>
          <a:lstStyle/>
          <a:p>
            <a:pPr algn="ctr" eaLnBrk="1" latinLnBrk="0" hangingPunct="1"/>
            <a:endParaRPr kumimoji="0" lang="en-US" dirty="0"/>
          </a:p>
        </p:txBody>
      </p:sp>
      <p:sp>
        <p:nvSpPr>
          <p:cNvPr id="20" name="Oval 19"/>
          <p:cNvSpPr/>
          <p:nvPr/>
        </p:nvSpPr>
        <p:spPr bwMode="auto">
          <a:xfrm>
            <a:off x="4386702" y="15177056"/>
            <a:ext cx="2124049" cy="2000293"/>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5232" tIns="147616" rIns="295232" bIns="147616" anchor="ctr"/>
          <a:lstStyle/>
          <a:p>
            <a:pPr algn="ctr" eaLnBrk="1" latinLnBrk="0" hangingPunct="1"/>
            <a:endParaRPr kumimoji="0" lang="en-US" dirty="0"/>
          </a:p>
        </p:txBody>
      </p:sp>
      <p:sp>
        <p:nvSpPr>
          <p:cNvPr id="21" name="Oval 20"/>
          <p:cNvSpPr/>
          <p:nvPr/>
        </p:nvSpPr>
        <p:spPr bwMode="auto">
          <a:xfrm>
            <a:off x="3613066" y="17153823"/>
            <a:ext cx="454200" cy="427736"/>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5232" tIns="147616" rIns="295232" bIns="147616" anchor="ctr"/>
          <a:lstStyle/>
          <a:p>
            <a:pPr algn="ctr" eaLnBrk="1" latinLnBrk="0" hangingPunct="1"/>
            <a:endParaRPr kumimoji="0" lang="en-US" dirty="0"/>
          </a:p>
        </p:txBody>
      </p:sp>
      <p:sp>
        <p:nvSpPr>
          <p:cNvPr id="22" name="Oval 21"/>
          <p:cNvSpPr/>
          <p:nvPr/>
        </p:nvSpPr>
        <p:spPr bwMode="auto">
          <a:xfrm>
            <a:off x="5510956" y="18059964"/>
            <a:ext cx="908399" cy="855472"/>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5232" tIns="147616" rIns="295232" bIns="147616" anchor="ctr"/>
          <a:lstStyle/>
          <a:p>
            <a:pPr algn="ctr" eaLnBrk="1" latinLnBrk="0" hangingPunct="1"/>
            <a:endParaRPr kumimoji="0" lang="en-US" dirty="0"/>
          </a:p>
        </p:txBody>
      </p:sp>
      <p:sp>
        <p:nvSpPr>
          <p:cNvPr id="23" name="Oval 22"/>
          <p:cNvSpPr/>
          <p:nvPr/>
        </p:nvSpPr>
        <p:spPr bwMode="auto">
          <a:xfrm>
            <a:off x="6222363" y="13970614"/>
            <a:ext cx="1211199" cy="1140629"/>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5232" tIns="147616" rIns="295232" bIns="147616" anchor="ctr"/>
          <a:lstStyle/>
          <a:p>
            <a:pPr algn="ctr" eaLnBrk="1" latinLnBrk="0" hangingPunct="1"/>
            <a:endParaRPr kumimoji="0" lang="en-US" dirty="0"/>
          </a:p>
        </p:txBody>
      </p:sp>
      <p:sp>
        <p:nvSpPr>
          <p:cNvPr id="26" name="Straight Connector 25"/>
          <p:cNvSpPr>
            <a:spLocks noChangeShapeType="1"/>
          </p:cNvSpPr>
          <p:nvPr/>
        </p:nvSpPr>
        <p:spPr bwMode="auto">
          <a:xfrm>
            <a:off x="30127462" y="0"/>
            <a:ext cx="0" cy="213868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295232" tIns="147616" rIns="295232" bIns="147616" anchor="t" compatLnSpc="1"/>
          <a:lstStyle/>
          <a:p>
            <a:endParaRPr kumimoji="0" lang="en-US"/>
          </a:p>
        </p:txBody>
      </p:sp>
      <p:sp>
        <p:nvSpPr>
          <p:cNvPr id="6" name="Slide Number Placeholder 5"/>
          <p:cNvSpPr>
            <a:spLocks noGrp="1"/>
          </p:cNvSpPr>
          <p:nvPr>
            <p:ph type="sldNum" sz="quarter" idx="12"/>
          </p:nvPr>
        </p:nvSpPr>
        <p:spPr bwMode="auto">
          <a:xfrm>
            <a:off x="4439394" y="15370249"/>
            <a:ext cx="2018665" cy="1613908"/>
          </a:xfrm>
        </p:spPr>
        <p:txBody>
          <a:bodyPr/>
          <a:lstStyle/>
          <a:p>
            <a:fld id="{66C2FAB4-76AA-4B1B-918C-DCE58270C75E}" type="slidenum">
              <a:rPr lang="en-GB" smtClean="0"/>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4E1A3B3-2728-4EAC-9CAA-903263B139DD}" type="datetimeFigureOut">
              <a:rPr lang="en-GB" smtClean="0"/>
              <a:t>16/05/2014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C2FAB4-76AA-4B1B-918C-DCE58270C75E}" type="slidenum">
              <a:rPr lang="en-GB" smtClean="0"/>
              <a:t>‹#›</a:t>
            </a:fld>
            <a:endParaRPr lang="en-GB"/>
          </a:p>
        </p:txBody>
      </p:sp>
      <p:sp>
        <p:nvSpPr>
          <p:cNvPr id="9" name="Content Placeholder 8"/>
          <p:cNvSpPr>
            <a:spLocks noGrp="1"/>
          </p:cNvSpPr>
          <p:nvPr>
            <p:ph sz="quarter" idx="1"/>
          </p:nvPr>
        </p:nvSpPr>
        <p:spPr>
          <a:xfrm>
            <a:off x="1513999" y="4990253"/>
            <a:ext cx="12111990" cy="14257867"/>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14140748" y="4990253"/>
            <a:ext cx="12111990" cy="14257867"/>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13999" y="851511"/>
            <a:ext cx="24980979" cy="3564467"/>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A4E1A3B3-2728-4EAC-9CAA-903263B139DD}" type="datetimeFigureOut">
              <a:rPr lang="en-GB" smtClean="0"/>
              <a:t>16/05/2014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6C2FAB4-76AA-4B1B-918C-DCE58270C75E}" type="slidenum">
              <a:rPr lang="en-GB" smtClean="0"/>
              <a:t>‹#›</a:t>
            </a:fld>
            <a:endParaRPr lang="en-GB"/>
          </a:p>
        </p:txBody>
      </p:sp>
      <p:sp>
        <p:nvSpPr>
          <p:cNvPr id="11" name="Content Placeholder 10"/>
          <p:cNvSpPr>
            <a:spLocks noGrp="1"/>
          </p:cNvSpPr>
          <p:nvPr>
            <p:ph sz="quarter" idx="2"/>
          </p:nvPr>
        </p:nvSpPr>
        <p:spPr>
          <a:xfrm>
            <a:off x="1513999" y="7366564"/>
            <a:ext cx="12111990" cy="12119187"/>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14477613" y="7366564"/>
            <a:ext cx="12111990" cy="12119187"/>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1513999" y="4895201"/>
            <a:ext cx="12111990" cy="2053133"/>
          </a:xfrm>
          <a:prstGeom prst="roundRect">
            <a:avLst>
              <a:gd name="adj" fmla="val 16667"/>
            </a:avLst>
          </a:prstGeom>
          <a:solidFill>
            <a:schemeClr val="accent1"/>
          </a:solidFill>
        </p:spPr>
        <p:txBody>
          <a:bodyPr rtlCol="0" anchor="ctr">
            <a:noAutofit/>
          </a:bodyPr>
          <a:lstStyle>
            <a:lvl1pPr marL="0" indent="0">
              <a:buFontTx/>
              <a:buNone/>
              <a:defRPr sz="65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14382988" y="4895201"/>
            <a:ext cx="12111990" cy="2053133"/>
          </a:xfrm>
          <a:prstGeom prst="roundRect">
            <a:avLst>
              <a:gd name="adj" fmla="val 16667"/>
            </a:avLst>
          </a:prstGeom>
          <a:solidFill>
            <a:schemeClr val="accent1"/>
          </a:solidFill>
        </p:spPr>
        <p:txBody>
          <a:bodyPr rtlCol="0" anchor="ctr">
            <a:noAutofit/>
          </a:bodyPr>
          <a:lstStyle>
            <a:lvl1pPr marL="0" indent="0">
              <a:buFontTx/>
              <a:buNone/>
              <a:defRPr sz="65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A4E1A3B3-2728-4EAC-9CAA-903263B139DD}" type="datetimeFigureOut">
              <a:rPr lang="en-GB" smtClean="0"/>
              <a:t>16/05/2014</a:t>
            </a:fld>
            <a:endParaRPr lang="en-GB"/>
          </a:p>
        </p:txBody>
      </p:sp>
      <p:sp>
        <p:nvSpPr>
          <p:cNvPr id="7" name="Slide Number Placeholder 6"/>
          <p:cNvSpPr>
            <a:spLocks noGrp="1"/>
          </p:cNvSpPr>
          <p:nvPr>
            <p:ph type="sldNum" sz="quarter" idx="11"/>
          </p:nvPr>
        </p:nvSpPr>
        <p:spPr/>
        <p:txBody>
          <a:bodyPr rtlCol="0"/>
          <a:lstStyle/>
          <a:p>
            <a:fld id="{66C2FAB4-76AA-4B1B-918C-DCE58270C75E}" type="slidenum">
              <a:rPr lang="en-GB" smtClean="0"/>
              <a:t>‹#›</a:t>
            </a:fld>
            <a:endParaRPr lang="en-GB"/>
          </a:p>
        </p:txBody>
      </p:sp>
      <p:sp>
        <p:nvSpPr>
          <p:cNvPr id="8" name="Footer Placeholder 7"/>
          <p:cNvSpPr>
            <a:spLocks noGrp="1"/>
          </p:cNvSpPr>
          <p:nvPr>
            <p:ph type="ftr" sz="quarter" idx="12"/>
          </p:nvPr>
        </p:nvSpPr>
        <p:spPr/>
        <p:txBody>
          <a:bodyPr rtlCol="0"/>
          <a:lstStyle/>
          <a:p>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E1A3B3-2728-4EAC-9CAA-903263B139DD}" type="datetimeFigureOut">
              <a:rPr lang="en-GB" smtClean="0"/>
              <a:t>16/05/2014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C2FAB4-76AA-4B1B-918C-DCE58270C75E}"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29018309" y="0"/>
            <a:ext cx="0" cy="213868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295232" tIns="147616" rIns="295232" bIns="147616" anchor="t" compatLnSpc="1"/>
          <a:lstStyle/>
          <a:p>
            <a:endParaRPr kumimoji="0" lang="en-US" dirty="0"/>
          </a:p>
        </p:txBody>
      </p:sp>
      <p:sp>
        <p:nvSpPr>
          <p:cNvPr id="2" name="Title 1"/>
          <p:cNvSpPr>
            <a:spLocks noGrp="1"/>
          </p:cNvSpPr>
          <p:nvPr>
            <p:ph type="title"/>
          </p:nvPr>
        </p:nvSpPr>
        <p:spPr>
          <a:xfrm rot="5400000">
            <a:off x="11774404" y="9936401"/>
            <a:ext cx="19675856" cy="1513999"/>
          </a:xfrm>
        </p:spPr>
        <p:txBody>
          <a:bodyPr anchor="b"/>
          <a:lstStyle>
            <a:lvl1pPr algn="l">
              <a:buNone/>
              <a:defRPr sz="65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22558581" y="855472"/>
            <a:ext cx="5056756" cy="15541075"/>
          </a:xfrm>
        </p:spPr>
        <p:txBody>
          <a:bodyPr/>
          <a:lstStyle>
            <a:lvl1pPr marL="0" indent="0">
              <a:spcBef>
                <a:spcPts val="1291"/>
              </a:spcBef>
              <a:spcAft>
                <a:spcPts val="3229"/>
              </a:spcAft>
              <a:buNone/>
              <a:defRPr sz="3900"/>
            </a:lvl1pPr>
            <a:lvl2pPr>
              <a:buNone/>
              <a:defRPr sz="3900"/>
            </a:lvl2pPr>
            <a:lvl3pPr>
              <a:buNone/>
              <a:defRPr sz="3200"/>
            </a:lvl3pPr>
            <a:lvl4pPr>
              <a:buNone/>
              <a:defRPr sz="2900"/>
            </a:lvl4pPr>
            <a:lvl5pPr>
              <a:buNone/>
              <a:defRPr sz="2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20691316" y="0"/>
            <a:ext cx="0" cy="213868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295232" tIns="147616" rIns="295232" bIns="147616" anchor="t" compatLnSpc="1"/>
          <a:lstStyle/>
          <a:p>
            <a:endParaRPr kumimoji="0" lang="en-US" dirty="0"/>
          </a:p>
        </p:txBody>
      </p:sp>
      <p:sp>
        <p:nvSpPr>
          <p:cNvPr id="9" name="Straight Connector 8"/>
          <p:cNvSpPr>
            <a:spLocks noChangeShapeType="1"/>
          </p:cNvSpPr>
          <p:nvPr/>
        </p:nvSpPr>
        <p:spPr bwMode="auto">
          <a:xfrm>
            <a:off x="20505530" y="0"/>
            <a:ext cx="0" cy="21386800"/>
          </a:xfrm>
          <a:prstGeom prst="line">
            <a:avLst/>
          </a:prstGeom>
          <a:noFill/>
          <a:ln w="12700" cap="flat" cmpd="sng" algn="ctr">
            <a:solidFill>
              <a:schemeClr val="accent1"/>
            </a:solidFill>
            <a:prstDash val="solid"/>
            <a:round/>
            <a:headEnd type="none" w="med" len="med"/>
            <a:tailEnd type="none" w="med" len="med"/>
          </a:ln>
          <a:effectLst/>
        </p:spPr>
        <p:txBody>
          <a:bodyPr vert="horz" wrap="square" lIns="295232" tIns="147616" rIns="295232" bIns="147616" anchor="t" compatLnSpc="1"/>
          <a:lstStyle/>
          <a:p>
            <a:endParaRPr kumimoji="0" lang="en-US" dirty="0"/>
          </a:p>
        </p:txBody>
      </p:sp>
      <p:sp>
        <p:nvSpPr>
          <p:cNvPr id="11" name="Straight Connector 10"/>
          <p:cNvSpPr>
            <a:spLocks noChangeShapeType="1"/>
          </p:cNvSpPr>
          <p:nvPr/>
        </p:nvSpPr>
        <p:spPr bwMode="auto">
          <a:xfrm>
            <a:off x="29775309" y="0"/>
            <a:ext cx="0" cy="21386800"/>
          </a:xfrm>
          <a:prstGeom prst="line">
            <a:avLst/>
          </a:prstGeom>
          <a:noFill/>
          <a:ln w="19050" cap="flat" cmpd="sng" algn="ctr">
            <a:solidFill>
              <a:schemeClr val="accent1"/>
            </a:solidFill>
            <a:prstDash val="solid"/>
            <a:round/>
            <a:headEnd type="none" w="med" len="med"/>
            <a:tailEnd type="none" w="med" len="med"/>
          </a:ln>
          <a:effectLst/>
        </p:spPr>
        <p:txBody>
          <a:bodyPr vert="horz" wrap="square" lIns="295232" tIns="147616" rIns="295232" bIns="147616" anchor="t" compatLnSpc="1"/>
          <a:lstStyle/>
          <a:p>
            <a:endParaRPr kumimoji="0" lang="en-US"/>
          </a:p>
        </p:txBody>
      </p:sp>
      <p:sp>
        <p:nvSpPr>
          <p:cNvPr id="12" name="Rectangle 11"/>
          <p:cNvSpPr/>
          <p:nvPr/>
        </p:nvSpPr>
        <p:spPr bwMode="auto">
          <a:xfrm>
            <a:off x="29270642" y="0"/>
            <a:ext cx="1009333" cy="213868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5232" tIns="147616" rIns="295232" bIns="147616" anchor="ctr"/>
          <a:lstStyle/>
          <a:p>
            <a:pPr algn="ctr" eaLnBrk="1" latinLnBrk="0" hangingPunct="1"/>
            <a:endParaRPr kumimoji="0" lang="en-US"/>
          </a:p>
        </p:txBody>
      </p:sp>
      <p:sp>
        <p:nvSpPr>
          <p:cNvPr id="13" name="Straight Connector 12"/>
          <p:cNvSpPr>
            <a:spLocks noChangeShapeType="1"/>
          </p:cNvSpPr>
          <p:nvPr/>
        </p:nvSpPr>
        <p:spPr bwMode="auto">
          <a:xfrm>
            <a:off x="29522976" y="0"/>
            <a:ext cx="0" cy="21386800"/>
          </a:xfrm>
          <a:prstGeom prst="line">
            <a:avLst/>
          </a:prstGeom>
          <a:noFill/>
          <a:ln w="9525" cap="flat" cmpd="sng" algn="ctr">
            <a:solidFill>
              <a:schemeClr val="accent1"/>
            </a:solidFill>
            <a:prstDash val="solid"/>
            <a:round/>
            <a:headEnd type="none" w="med" len="med"/>
            <a:tailEnd type="none" w="med" len="med"/>
          </a:ln>
          <a:effectLst/>
        </p:spPr>
        <p:txBody>
          <a:bodyPr vert="horz" wrap="square" lIns="295232" tIns="147616" rIns="295232" bIns="147616" anchor="t" compatLnSpc="1"/>
          <a:lstStyle/>
          <a:p>
            <a:endParaRPr kumimoji="0" lang="en-US"/>
          </a:p>
        </p:txBody>
      </p:sp>
      <p:sp>
        <p:nvSpPr>
          <p:cNvPr id="14" name="Oval 13"/>
          <p:cNvSpPr/>
          <p:nvPr/>
        </p:nvSpPr>
        <p:spPr>
          <a:xfrm>
            <a:off x="27009737" y="17822333"/>
            <a:ext cx="1816799" cy="1710944"/>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5232" tIns="147616" rIns="295232" bIns="147616" anchor="ctr"/>
          <a:lstStyle/>
          <a:p>
            <a:pPr algn="ctr" eaLnBrk="1" latinLnBrk="0" hangingPunct="1"/>
            <a:endParaRPr kumimoji="0" lang="en-US" dirty="0"/>
          </a:p>
        </p:txBody>
      </p:sp>
      <p:sp>
        <p:nvSpPr>
          <p:cNvPr id="18" name="Content Placeholder 17"/>
          <p:cNvSpPr>
            <a:spLocks noGrp="1"/>
          </p:cNvSpPr>
          <p:nvPr>
            <p:ph sz="quarter" idx="1"/>
          </p:nvPr>
        </p:nvSpPr>
        <p:spPr>
          <a:xfrm>
            <a:off x="1009333" y="855472"/>
            <a:ext cx="18672651" cy="19732887"/>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A4E1A3B3-2728-4EAC-9CAA-903263B139DD}" type="datetimeFigureOut">
              <a:rPr lang="en-GB" smtClean="0"/>
              <a:t>16/05/2014</a:t>
            </a:fld>
            <a:endParaRPr lang="en-GB"/>
          </a:p>
        </p:txBody>
      </p:sp>
      <p:sp>
        <p:nvSpPr>
          <p:cNvPr id="22" name="Slide Number Placeholder 21"/>
          <p:cNvSpPr>
            <a:spLocks noGrp="1"/>
          </p:cNvSpPr>
          <p:nvPr>
            <p:ph type="sldNum" sz="quarter" idx="15"/>
          </p:nvPr>
        </p:nvSpPr>
        <p:spPr/>
        <p:txBody>
          <a:bodyPr rtlCol="0"/>
          <a:lstStyle/>
          <a:p>
            <a:fld id="{66C2FAB4-76AA-4B1B-918C-DCE58270C75E}" type="slidenum">
              <a:rPr lang="en-GB" smtClean="0"/>
              <a:t>‹#›</a:t>
            </a:fld>
            <a:endParaRPr lang="en-GB"/>
          </a:p>
        </p:txBody>
      </p:sp>
      <p:sp>
        <p:nvSpPr>
          <p:cNvPr id="23" name="Footer Placeholder 22"/>
          <p:cNvSpPr>
            <a:spLocks noGrp="1"/>
          </p:cNvSpPr>
          <p:nvPr>
            <p:ph type="ftr" sz="quarter" idx="16"/>
          </p:nvPr>
        </p:nvSpPr>
        <p:spPr/>
        <p:txBody>
          <a:bodyPr rtlCol="0"/>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29018309" y="0"/>
            <a:ext cx="0" cy="213868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295232" tIns="147616" rIns="295232" bIns="147616" anchor="t" compatLnSpc="1"/>
          <a:lstStyle/>
          <a:p>
            <a:endParaRPr kumimoji="0" lang="en-US"/>
          </a:p>
        </p:txBody>
      </p:sp>
      <p:sp>
        <p:nvSpPr>
          <p:cNvPr id="13" name="Oval 12"/>
          <p:cNvSpPr/>
          <p:nvPr/>
        </p:nvSpPr>
        <p:spPr>
          <a:xfrm>
            <a:off x="27009737" y="17822333"/>
            <a:ext cx="1816799" cy="1710944"/>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5232" tIns="147616" rIns="295232" bIns="147616" anchor="ctr"/>
          <a:lstStyle/>
          <a:p>
            <a:pPr algn="ctr" eaLnBrk="1" latinLnBrk="0" hangingPunct="1"/>
            <a:endParaRPr kumimoji="0" lang="en-US" dirty="0"/>
          </a:p>
        </p:txBody>
      </p:sp>
      <p:sp>
        <p:nvSpPr>
          <p:cNvPr id="2" name="Title 1"/>
          <p:cNvSpPr>
            <a:spLocks noGrp="1"/>
          </p:cNvSpPr>
          <p:nvPr>
            <p:ph type="title"/>
          </p:nvPr>
        </p:nvSpPr>
        <p:spPr>
          <a:xfrm rot="5400000">
            <a:off x="11702489" y="9936401"/>
            <a:ext cx="19675856" cy="1513999"/>
          </a:xfrm>
        </p:spPr>
        <p:txBody>
          <a:bodyPr anchor="b"/>
          <a:lstStyle>
            <a:lvl1pPr algn="l">
              <a:buNone/>
              <a:defRPr sz="65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20438983" cy="213868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103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22404658" y="825768"/>
            <a:ext cx="5046663" cy="15455527"/>
          </a:xfrm>
        </p:spPr>
        <p:txBody>
          <a:bodyPr rot="0" spcFirstLastPara="0" vertOverflow="overflow" horzOverflow="overflow" vert="horz" wrap="square" lIns="295232" tIns="147616" rIns="295232" bIns="147616" numCol="1" spcCol="885697" rtlCol="0" fromWordArt="0" anchor="t" anchorCtr="0" forceAA="0" compatLnSpc="1">
            <a:normAutofit/>
          </a:bodyPr>
          <a:lstStyle>
            <a:lvl1pPr marL="0" indent="0">
              <a:spcBef>
                <a:spcPts val="323"/>
              </a:spcBef>
              <a:spcAft>
                <a:spcPts val="1291"/>
              </a:spcAft>
              <a:buFontTx/>
              <a:buNone/>
              <a:defRPr sz="3900"/>
            </a:lvl1pPr>
            <a:lvl2pPr>
              <a:defRPr sz="3900"/>
            </a:lvl2pPr>
            <a:lvl3pPr>
              <a:defRPr sz="3200"/>
            </a:lvl3pPr>
            <a:lvl4pPr>
              <a:defRPr sz="2900"/>
            </a:lvl4pPr>
            <a:lvl5pPr>
              <a:defRPr sz="2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29775309" y="0"/>
            <a:ext cx="0" cy="21386800"/>
          </a:xfrm>
          <a:prstGeom prst="line">
            <a:avLst/>
          </a:prstGeom>
          <a:noFill/>
          <a:ln w="9525" cap="flat" cmpd="sng" algn="ctr">
            <a:solidFill>
              <a:schemeClr val="tx1"/>
            </a:solidFill>
            <a:prstDash val="solid"/>
            <a:round/>
            <a:headEnd type="none" w="med" len="med"/>
            <a:tailEnd type="none" w="med" len="med"/>
          </a:ln>
          <a:effectLst/>
        </p:spPr>
        <p:txBody>
          <a:bodyPr vert="horz" wrap="square" lIns="295232" tIns="147616" rIns="295232" bIns="147616" anchor="t" compatLnSpc="1"/>
          <a:lstStyle/>
          <a:p>
            <a:endParaRPr kumimoji="0" lang="en-US"/>
          </a:p>
        </p:txBody>
      </p:sp>
      <p:sp>
        <p:nvSpPr>
          <p:cNvPr id="11" name="Rectangle 10"/>
          <p:cNvSpPr/>
          <p:nvPr/>
        </p:nvSpPr>
        <p:spPr bwMode="auto">
          <a:xfrm>
            <a:off x="29270642" y="0"/>
            <a:ext cx="1009333" cy="213868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5232" tIns="147616" rIns="295232" bIns="147616" anchor="ctr"/>
          <a:lstStyle/>
          <a:p>
            <a:pPr algn="ctr" eaLnBrk="1" latinLnBrk="0" hangingPunct="1"/>
            <a:endParaRPr kumimoji="0" lang="en-US"/>
          </a:p>
        </p:txBody>
      </p:sp>
      <p:sp>
        <p:nvSpPr>
          <p:cNvPr id="12" name="Straight Connector 11"/>
          <p:cNvSpPr>
            <a:spLocks noChangeShapeType="1"/>
          </p:cNvSpPr>
          <p:nvPr/>
        </p:nvSpPr>
        <p:spPr bwMode="auto">
          <a:xfrm>
            <a:off x="29522976" y="0"/>
            <a:ext cx="0" cy="21386800"/>
          </a:xfrm>
          <a:prstGeom prst="line">
            <a:avLst/>
          </a:prstGeom>
          <a:noFill/>
          <a:ln w="9525" cap="flat" cmpd="sng" algn="ctr">
            <a:solidFill>
              <a:schemeClr val="accent1"/>
            </a:solidFill>
            <a:prstDash val="solid"/>
            <a:round/>
            <a:headEnd type="none" w="med" len="med"/>
            <a:tailEnd type="none" w="med" len="med"/>
          </a:ln>
          <a:effectLst/>
        </p:spPr>
        <p:txBody>
          <a:bodyPr vert="horz" wrap="square" lIns="295232" tIns="147616" rIns="295232" bIns="147616" anchor="t" compatLnSpc="1"/>
          <a:lstStyle/>
          <a:p>
            <a:endParaRPr kumimoji="0" lang="en-US"/>
          </a:p>
        </p:txBody>
      </p:sp>
      <p:sp>
        <p:nvSpPr>
          <p:cNvPr id="19" name="Straight Connector 18"/>
          <p:cNvSpPr>
            <a:spLocks noChangeShapeType="1"/>
          </p:cNvSpPr>
          <p:nvPr/>
        </p:nvSpPr>
        <p:spPr bwMode="auto">
          <a:xfrm>
            <a:off x="20691316" y="0"/>
            <a:ext cx="0" cy="213868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295232" tIns="147616" rIns="295232" bIns="147616" anchor="t" compatLnSpc="1"/>
          <a:lstStyle/>
          <a:p>
            <a:endParaRPr kumimoji="0" lang="en-US" dirty="0"/>
          </a:p>
        </p:txBody>
      </p:sp>
      <p:sp>
        <p:nvSpPr>
          <p:cNvPr id="20" name="Straight Connector 19"/>
          <p:cNvSpPr>
            <a:spLocks noChangeShapeType="1"/>
          </p:cNvSpPr>
          <p:nvPr/>
        </p:nvSpPr>
        <p:spPr bwMode="auto">
          <a:xfrm>
            <a:off x="20505530" y="0"/>
            <a:ext cx="0" cy="21386800"/>
          </a:xfrm>
          <a:prstGeom prst="line">
            <a:avLst/>
          </a:prstGeom>
          <a:noFill/>
          <a:ln w="12700" cap="flat" cmpd="sng" algn="ctr">
            <a:solidFill>
              <a:schemeClr val="accent1"/>
            </a:solidFill>
            <a:prstDash val="solid"/>
            <a:round/>
            <a:headEnd type="none" w="med" len="med"/>
            <a:tailEnd type="none" w="med" len="med"/>
          </a:ln>
          <a:effectLst/>
        </p:spPr>
        <p:txBody>
          <a:bodyPr vert="horz" wrap="square" lIns="295232" tIns="147616" rIns="295232" bIns="147616" anchor="t" compatLnSpc="1"/>
          <a:lstStyle/>
          <a:p>
            <a:endParaRPr kumimoji="0" lang="en-US" dirty="0"/>
          </a:p>
        </p:txBody>
      </p:sp>
      <p:sp>
        <p:nvSpPr>
          <p:cNvPr id="17" name="Date Placeholder 16"/>
          <p:cNvSpPr>
            <a:spLocks noGrp="1"/>
          </p:cNvSpPr>
          <p:nvPr>
            <p:ph type="dt" sz="half" idx="10"/>
          </p:nvPr>
        </p:nvSpPr>
        <p:spPr/>
        <p:txBody>
          <a:bodyPr rtlCol="0"/>
          <a:lstStyle/>
          <a:p>
            <a:fld id="{A4E1A3B3-2728-4EAC-9CAA-903263B139DD}" type="datetimeFigureOut">
              <a:rPr lang="en-GB" smtClean="0"/>
              <a:t>16/05/2014</a:t>
            </a:fld>
            <a:endParaRPr lang="en-GB"/>
          </a:p>
        </p:txBody>
      </p:sp>
      <p:sp>
        <p:nvSpPr>
          <p:cNvPr id="18" name="Slide Number Placeholder 17"/>
          <p:cNvSpPr>
            <a:spLocks noGrp="1"/>
          </p:cNvSpPr>
          <p:nvPr>
            <p:ph type="sldNum" sz="quarter" idx="11"/>
          </p:nvPr>
        </p:nvSpPr>
        <p:spPr/>
        <p:txBody>
          <a:bodyPr rtlCol="0"/>
          <a:lstStyle/>
          <a:p>
            <a:fld id="{66C2FAB4-76AA-4B1B-918C-DCE58270C75E}" type="slidenum">
              <a:rPr lang="en-GB" smtClean="0"/>
              <a:t>‹#›</a:t>
            </a:fld>
            <a:endParaRPr lang="en-GB"/>
          </a:p>
        </p:txBody>
      </p:sp>
      <p:sp>
        <p:nvSpPr>
          <p:cNvPr id="21" name="Footer Placeholder 20"/>
          <p:cNvSpPr>
            <a:spLocks noGrp="1"/>
          </p:cNvSpPr>
          <p:nvPr>
            <p:ph type="ftr" sz="quarter" idx="12"/>
          </p:nvPr>
        </p:nvSpPr>
        <p:spPr/>
        <p:txBody>
          <a:bodyPr rtlCol="0"/>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29018309" y="0"/>
            <a:ext cx="0" cy="213868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295232" tIns="147616" rIns="295232" bIns="147616" anchor="t" compatLnSpc="1"/>
          <a:lstStyle/>
          <a:p>
            <a:endParaRPr kumimoji="0" lang="en-US" dirty="0"/>
          </a:p>
        </p:txBody>
      </p:sp>
      <p:sp>
        <p:nvSpPr>
          <p:cNvPr id="22" name="Title Placeholder 21"/>
          <p:cNvSpPr>
            <a:spLocks noGrp="1"/>
          </p:cNvSpPr>
          <p:nvPr>
            <p:ph type="title"/>
          </p:nvPr>
        </p:nvSpPr>
        <p:spPr>
          <a:xfrm>
            <a:off x="1513999" y="856464"/>
            <a:ext cx="24728646" cy="3564467"/>
          </a:xfrm>
          <a:prstGeom prst="rect">
            <a:avLst/>
          </a:prstGeom>
        </p:spPr>
        <p:txBody>
          <a:bodyPr vert="horz" lIns="295232" tIns="147616" rIns="295232" bIns="147616"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1513999" y="4990253"/>
            <a:ext cx="24728646" cy="15198886"/>
          </a:xfrm>
          <a:prstGeom prst="rect">
            <a:avLst/>
          </a:prstGeom>
        </p:spPr>
        <p:txBody>
          <a:bodyPr vert="horz" lIns="295232" tIns="147616" rIns="295232" bIns="147616">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25326446" y="3336723"/>
            <a:ext cx="6273461" cy="1271759"/>
          </a:xfrm>
          <a:prstGeom prst="rect">
            <a:avLst/>
          </a:prstGeom>
        </p:spPr>
        <p:txBody>
          <a:bodyPr vert="horz" lIns="295232" tIns="147616" rIns="295232" bIns="147616" anchor="ctr" anchorCtr="0"/>
          <a:lstStyle>
            <a:lvl1pPr algn="r" eaLnBrk="1" latinLnBrk="0" hangingPunct="1">
              <a:defRPr kumimoji="0" sz="3900">
                <a:solidFill>
                  <a:schemeClr val="tx2"/>
                </a:solidFill>
              </a:defRPr>
            </a:lvl1pPr>
          </a:lstStyle>
          <a:p>
            <a:fld id="{A4E1A3B3-2728-4EAC-9CAA-903263B139DD}" type="datetimeFigureOut">
              <a:rPr lang="en-GB" smtClean="0"/>
              <a:t>16/05/2014</a:t>
            </a:fld>
            <a:endParaRPr lang="en-GB"/>
          </a:p>
        </p:txBody>
      </p:sp>
      <p:sp>
        <p:nvSpPr>
          <p:cNvPr id="3" name="Footer Placeholder 2"/>
          <p:cNvSpPr>
            <a:spLocks noGrp="1"/>
          </p:cNvSpPr>
          <p:nvPr>
            <p:ph type="ftr" sz="quarter" idx="3"/>
          </p:nvPr>
        </p:nvSpPr>
        <p:spPr>
          <a:xfrm rot="5400000">
            <a:off x="23456452" y="11619367"/>
            <a:ext cx="9980507" cy="1211199"/>
          </a:xfrm>
          <a:prstGeom prst="rect">
            <a:avLst/>
          </a:prstGeom>
        </p:spPr>
        <p:txBody>
          <a:bodyPr vert="horz" lIns="295232" tIns="147616" rIns="295232" bIns="147616" anchor="ctr" anchorCtr="0"/>
          <a:lstStyle>
            <a:lvl1pPr algn="l" eaLnBrk="1" latinLnBrk="0" hangingPunct="1">
              <a:defRPr kumimoji="0" sz="3900">
                <a:solidFill>
                  <a:schemeClr val="tx2"/>
                </a:solidFill>
              </a:defRPr>
            </a:lvl1pPr>
          </a:lstStyle>
          <a:p>
            <a:endParaRPr lang="en-GB"/>
          </a:p>
        </p:txBody>
      </p:sp>
      <p:sp>
        <p:nvSpPr>
          <p:cNvPr id="7" name="Straight Connector 6"/>
          <p:cNvSpPr>
            <a:spLocks noChangeShapeType="1"/>
          </p:cNvSpPr>
          <p:nvPr/>
        </p:nvSpPr>
        <p:spPr bwMode="auto">
          <a:xfrm>
            <a:off x="252333" y="0"/>
            <a:ext cx="0" cy="213868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295232" tIns="147616" rIns="295232" bIns="147616" anchor="t" compatLnSpc="1"/>
          <a:lstStyle/>
          <a:p>
            <a:endParaRPr kumimoji="0" lang="en-US"/>
          </a:p>
        </p:txBody>
      </p:sp>
      <p:sp>
        <p:nvSpPr>
          <p:cNvPr id="9" name="Straight Connector 8"/>
          <p:cNvSpPr>
            <a:spLocks noChangeShapeType="1"/>
          </p:cNvSpPr>
          <p:nvPr/>
        </p:nvSpPr>
        <p:spPr bwMode="auto">
          <a:xfrm>
            <a:off x="29775309" y="0"/>
            <a:ext cx="0" cy="21386800"/>
          </a:xfrm>
          <a:prstGeom prst="line">
            <a:avLst/>
          </a:prstGeom>
          <a:noFill/>
          <a:ln w="19050" cap="flat" cmpd="sng" algn="ctr">
            <a:solidFill>
              <a:schemeClr val="accent1"/>
            </a:solidFill>
            <a:prstDash val="solid"/>
            <a:round/>
            <a:headEnd type="none" w="med" len="med"/>
            <a:tailEnd type="none" w="med" len="med"/>
          </a:ln>
          <a:effectLst/>
        </p:spPr>
        <p:txBody>
          <a:bodyPr vert="horz" wrap="square" lIns="295232" tIns="147616" rIns="295232" bIns="147616" anchor="t" compatLnSpc="1"/>
          <a:lstStyle/>
          <a:p>
            <a:endParaRPr kumimoji="0" lang="en-US"/>
          </a:p>
        </p:txBody>
      </p:sp>
      <p:sp>
        <p:nvSpPr>
          <p:cNvPr id="10" name="Rectangle 9"/>
          <p:cNvSpPr/>
          <p:nvPr/>
        </p:nvSpPr>
        <p:spPr bwMode="auto">
          <a:xfrm>
            <a:off x="29270642" y="0"/>
            <a:ext cx="1009333" cy="213868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5232" tIns="147616" rIns="295232" bIns="147616" anchor="ctr"/>
          <a:lstStyle/>
          <a:p>
            <a:pPr algn="ctr" eaLnBrk="1" latinLnBrk="0" hangingPunct="1"/>
            <a:endParaRPr kumimoji="0" lang="en-US"/>
          </a:p>
        </p:txBody>
      </p:sp>
      <p:sp>
        <p:nvSpPr>
          <p:cNvPr id="11" name="Straight Connector 10"/>
          <p:cNvSpPr>
            <a:spLocks noChangeShapeType="1"/>
          </p:cNvSpPr>
          <p:nvPr/>
        </p:nvSpPr>
        <p:spPr bwMode="auto">
          <a:xfrm>
            <a:off x="29522976" y="0"/>
            <a:ext cx="0" cy="21386800"/>
          </a:xfrm>
          <a:prstGeom prst="line">
            <a:avLst/>
          </a:prstGeom>
          <a:noFill/>
          <a:ln w="9525" cap="flat" cmpd="sng" algn="ctr">
            <a:solidFill>
              <a:schemeClr val="accent1"/>
            </a:solidFill>
            <a:prstDash val="solid"/>
            <a:round/>
            <a:headEnd type="none" w="med" len="med"/>
            <a:tailEnd type="none" w="med" len="med"/>
          </a:ln>
          <a:effectLst/>
        </p:spPr>
        <p:txBody>
          <a:bodyPr vert="horz" wrap="square" lIns="295232" tIns="147616" rIns="295232" bIns="147616" anchor="t" compatLnSpc="1"/>
          <a:lstStyle/>
          <a:p>
            <a:endParaRPr kumimoji="0" lang="en-US"/>
          </a:p>
        </p:txBody>
      </p:sp>
      <p:sp>
        <p:nvSpPr>
          <p:cNvPr id="12" name="Oval 11"/>
          <p:cNvSpPr/>
          <p:nvPr/>
        </p:nvSpPr>
        <p:spPr>
          <a:xfrm>
            <a:off x="27009737" y="17822333"/>
            <a:ext cx="1816799" cy="1710944"/>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5232" tIns="147616" rIns="295232" bIns="147616"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26918898" y="17881741"/>
            <a:ext cx="2018665" cy="1625397"/>
          </a:xfrm>
          <a:prstGeom prst="rect">
            <a:avLst/>
          </a:prstGeom>
        </p:spPr>
        <p:txBody>
          <a:bodyPr vert="horz" lIns="295232" tIns="147616" rIns="295232" bIns="147616" anchor="ctr"/>
          <a:lstStyle>
            <a:lvl1pPr algn="ctr" eaLnBrk="1" latinLnBrk="0" hangingPunct="1">
              <a:defRPr kumimoji="0" sz="4500" b="1">
                <a:solidFill>
                  <a:srgbClr val="FFFFFF"/>
                </a:solidFill>
              </a:defRPr>
            </a:lvl1pPr>
          </a:lstStyle>
          <a:p>
            <a:fld id="{66C2FAB4-76AA-4B1B-918C-DCE58270C75E}"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9700" b="0" kern="1200" cap="small" baseline="0">
          <a:solidFill>
            <a:schemeClr val="tx2"/>
          </a:solidFill>
          <a:latin typeface="+mj-lt"/>
          <a:ea typeface="+mj-ea"/>
          <a:cs typeface="+mj-cs"/>
        </a:defRPr>
      </a:lvl1pPr>
    </p:titleStyle>
    <p:bodyStyle>
      <a:lvl1pPr marL="885697" indent="-885697" algn="l" rtl="0" eaLnBrk="1" latinLnBrk="0" hangingPunct="1">
        <a:spcBef>
          <a:spcPts val="1937"/>
        </a:spcBef>
        <a:buClr>
          <a:schemeClr val="accent1"/>
        </a:buClr>
        <a:buSzPct val="70000"/>
        <a:buFont typeface="Wingdings"/>
        <a:buChar char=""/>
        <a:defRPr kumimoji="0" sz="7700" kern="1200">
          <a:solidFill>
            <a:schemeClr val="tx1"/>
          </a:solidFill>
          <a:latin typeface="+mn-lt"/>
          <a:ea typeface="+mn-ea"/>
          <a:cs typeface="+mn-cs"/>
        </a:defRPr>
      </a:lvl1pPr>
      <a:lvl2pPr marL="2066626" indent="-885697" algn="l" rtl="0" eaLnBrk="1" latinLnBrk="0" hangingPunct="1">
        <a:spcBef>
          <a:spcPct val="20000"/>
        </a:spcBef>
        <a:buClr>
          <a:schemeClr val="accent1"/>
        </a:buClr>
        <a:buSzPct val="80000"/>
        <a:buFont typeface="Wingdings 2"/>
        <a:buChar char=""/>
        <a:defRPr kumimoji="0" sz="6800" kern="1200">
          <a:solidFill>
            <a:schemeClr val="tx1"/>
          </a:solidFill>
          <a:latin typeface="+mn-lt"/>
          <a:ea typeface="+mn-ea"/>
          <a:cs typeface="+mn-cs"/>
        </a:defRPr>
      </a:lvl2pPr>
      <a:lvl3pPr marL="2952323" indent="-590465" algn="l" rtl="0" eaLnBrk="1" latinLnBrk="0" hangingPunct="1">
        <a:spcBef>
          <a:spcPct val="20000"/>
        </a:spcBef>
        <a:buClr>
          <a:schemeClr val="accent1">
            <a:shade val="75000"/>
          </a:schemeClr>
        </a:buClr>
        <a:buSzPct val="60000"/>
        <a:buFont typeface="Wingdings"/>
        <a:buChar char=""/>
        <a:defRPr kumimoji="0" sz="5800" kern="1200">
          <a:solidFill>
            <a:schemeClr val="tx1"/>
          </a:solidFill>
          <a:latin typeface="+mn-lt"/>
          <a:ea typeface="+mn-ea"/>
          <a:cs typeface="+mn-cs"/>
        </a:defRPr>
      </a:lvl3pPr>
      <a:lvl4pPr marL="3838020" indent="-590465" algn="l" rtl="0" eaLnBrk="1" latinLnBrk="0" hangingPunct="1">
        <a:spcBef>
          <a:spcPct val="20000"/>
        </a:spcBef>
        <a:buClr>
          <a:schemeClr val="accent1">
            <a:tint val="60000"/>
          </a:schemeClr>
        </a:buClr>
        <a:buSzPct val="60000"/>
        <a:buFont typeface="Wingdings"/>
        <a:buChar char=""/>
        <a:defRPr kumimoji="0" sz="5800" kern="1200">
          <a:solidFill>
            <a:schemeClr val="tx1"/>
          </a:solidFill>
          <a:latin typeface="+mn-lt"/>
          <a:ea typeface="+mn-ea"/>
          <a:cs typeface="+mn-cs"/>
        </a:defRPr>
      </a:lvl4pPr>
      <a:lvl5pPr marL="4723717" indent="-590465" algn="l" rtl="0" eaLnBrk="1" latinLnBrk="0" hangingPunct="1">
        <a:spcBef>
          <a:spcPct val="20000"/>
        </a:spcBef>
        <a:buClr>
          <a:schemeClr val="accent2">
            <a:tint val="60000"/>
          </a:schemeClr>
        </a:buClr>
        <a:buSzPct val="68000"/>
        <a:buFont typeface="Wingdings 2"/>
        <a:buChar char=""/>
        <a:defRPr kumimoji="0" sz="5200" kern="1200">
          <a:solidFill>
            <a:schemeClr val="tx1"/>
          </a:solidFill>
          <a:latin typeface="+mn-lt"/>
          <a:ea typeface="+mn-ea"/>
          <a:cs typeface="+mn-cs"/>
        </a:defRPr>
      </a:lvl5pPr>
      <a:lvl6pPr marL="5609414" indent="-590465" algn="l" rtl="0" eaLnBrk="1" latinLnBrk="0" hangingPunct="1">
        <a:spcBef>
          <a:spcPct val="20000"/>
        </a:spcBef>
        <a:buClr>
          <a:schemeClr val="accent1"/>
        </a:buClr>
        <a:buChar char="•"/>
        <a:defRPr kumimoji="0" sz="5200" kern="1200">
          <a:solidFill>
            <a:schemeClr val="tx2"/>
          </a:solidFill>
          <a:latin typeface="+mn-lt"/>
          <a:ea typeface="+mn-ea"/>
          <a:cs typeface="+mn-cs"/>
        </a:defRPr>
      </a:lvl6pPr>
      <a:lvl7pPr marL="6495111" indent="-590465" algn="l" rtl="0" eaLnBrk="1" latinLnBrk="0" hangingPunct="1">
        <a:spcBef>
          <a:spcPct val="20000"/>
        </a:spcBef>
        <a:buClr>
          <a:schemeClr val="accent1">
            <a:tint val="60000"/>
          </a:schemeClr>
        </a:buClr>
        <a:buSzPct val="60000"/>
        <a:buFont typeface="Wingdings"/>
        <a:buChar char=""/>
        <a:defRPr kumimoji="0" sz="4500" kern="1200" baseline="0">
          <a:solidFill>
            <a:schemeClr val="tx2"/>
          </a:solidFill>
          <a:latin typeface="+mn-lt"/>
          <a:ea typeface="+mn-ea"/>
          <a:cs typeface="+mn-cs"/>
        </a:defRPr>
      </a:lvl7pPr>
      <a:lvl8pPr marL="7380808" indent="-590465" algn="l" rtl="0" eaLnBrk="1" latinLnBrk="0" hangingPunct="1">
        <a:spcBef>
          <a:spcPct val="20000"/>
        </a:spcBef>
        <a:buClr>
          <a:schemeClr val="accent2"/>
        </a:buClr>
        <a:buChar char="•"/>
        <a:defRPr kumimoji="0" sz="4500" kern="1200" cap="small" baseline="0">
          <a:solidFill>
            <a:schemeClr val="tx2"/>
          </a:solidFill>
          <a:latin typeface="+mn-lt"/>
          <a:ea typeface="+mn-ea"/>
          <a:cs typeface="+mn-cs"/>
        </a:defRPr>
      </a:lvl8pPr>
      <a:lvl9pPr marL="8266505" indent="-590465" algn="l" rtl="0" eaLnBrk="1" latinLnBrk="0" hangingPunct="1">
        <a:spcBef>
          <a:spcPct val="20000"/>
        </a:spcBef>
        <a:buClr>
          <a:schemeClr val="accent1">
            <a:shade val="75000"/>
          </a:schemeClr>
        </a:buClr>
        <a:buChar char="•"/>
        <a:defRPr kumimoji="0" sz="45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1476162" algn="l" rtl="0" eaLnBrk="1" latinLnBrk="0" hangingPunct="1">
        <a:defRPr kumimoji="0" kern="1200">
          <a:solidFill>
            <a:schemeClr val="tx1"/>
          </a:solidFill>
          <a:latin typeface="+mn-lt"/>
          <a:ea typeface="+mn-ea"/>
          <a:cs typeface="+mn-cs"/>
        </a:defRPr>
      </a:lvl2pPr>
      <a:lvl3pPr marL="2952323" algn="l" rtl="0" eaLnBrk="1" latinLnBrk="0" hangingPunct="1">
        <a:defRPr kumimoji="0" kern="1200">
          <a:solidFill>
            <a:schemeClr val="tx1"/>
          </a:solidFill>
          <a:latin typeface="+mn-lt"/>
          <a:ea typeface="+mn-ea"/>
          <a:cs typeface="+mn-cs"/>
        </a:defRPr>
      </a:lvl3pPr>
      <a:lvl4pPr marL="4428485" algn="l" rtl="0" eaLnBrk="1" latinLnBrk="0" hangingPunct="1">
        <a:defRPr kumimoji="0" kern="1200">
          <a:solidFill>
            <a:schemeClr val="tx1"/>
          </a:solidFill>
          <a:latin typeface="+mn-lt"/>
          <a:ea typeface="+mn-ea"/>
          <a:cs typeface="+mn-cs"/>
        </a:defRPr>
      </a:lvl4pPr>
      <a:lvl5pPr marL="5904647" algn="l" rtl="0" eaLnBrk="1" latinLnBrk="0" hangingPunct="1">
        <a:defRPr kumimoji="0" kern="1200">
          <a:solidFill>
            <a:schemeClr val="tx1"/>
          </a:solidFill>
          <a:latin typeface="+mn-lt"/>
          <a:ea typeface="+mn-ea"/>
          <a:cs typeface="+mn-cs"/>
        </a:defRPr>
      </a:lvl5pPr>
      <a:lvl6pPr marL="7380808" algn="l" rtl="0" eaLnBrk="1" latinLnBrk="0" hangingPunct="1">
        <a:defRPr kumimoji="0" kern="1200">
          <a:solidFill>
            <a:schemeClr val="tx1"/>
          </a:solidFill>
          <a:latin typeface="+mn-lt"/>
          <a:ea typeface="+mn-ea"/>
          <a:cs typeface="+mn-cs"/>
        </a:defRPr>
      </a:lvl6pPr>
      <a:lvl7pPr marL="8856970" algn="l" rtl="0" eaLnBrk="1" latinLnBrk="0" hangingPunct="1">
        <a:defRPr kumimoji="0" kern="1200">
          <a:solidFill>
            <a:schemeClr val="tx1"/>
          </a:solidFill>
          <a:latin typeface="+mn-lt"/>
          <a:ea typeface="+mn-ea"/>
          <a:cs typeface="+mn-cs"/>
        </a:defRPr>
      </a:lvl7pPr>
      <a:lvl8pPr marL="10333131" algn="l" rtl="0" eaLnBrk="1" latinLnBrk="0" hangingPunct="1">
        <a:defRPr kumimoji="0" kern="1200">
          <a:solidFill>
            <a:schemeClr val="tx1"/>
          </a:solidFill>
          <a:latin typeface="+mn-lt"/>
          <a:ea typeface="+mn-ea"/>
          <a:cs typeface="+mn-cs"/>
        </a:defRPr>
      </a:lvl8pPr>
      <a:lvl9pPr marL="11809293"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3.jpeg"/><Relationship Id="rId7" Type="http://schemas.openxmlformats.org/officeDocument/2006/relationships/image" Target="../media/image6.png"/><Relationship Id="rId12" Type="http://schemas.openxmlformats.org/officeDocument/2006/relationships/image" Target="../media/image10.png"/><Relationship Id="rId2" Type="http://schemas.openxmlformats.org/officeDocument/2006/relationships/image" Target="../media/image2.jpg"/><Relationship Id="rId1" Type="http://schemas.openxmlformats.org/officeDocument/2006/relationships/slideLayout" Target="../slideLayouts/slideLayout1.xml"/><Relationship Id="rId11" Type="http://schemas.openxmlformats.org/officeDocument/2006/relationships/image" Target="../media/image9.jpeg"/><Relationship Id="rId5" Type="http://schemas.openxmlformats.org/officeDocument/2006/relationships/image" Target="../media/image5.jpeg"/><Relationship Id="rId10" Type="http://schemas.openxmlformats.org/officeDocument/2006/relationships/image" Target="../media/image8.jpeg"/><Relationship Id="rId4" Type="http://schemas.openxmlformats.org/officeDocument/2006/relationships/image" Target="../media/image4.pn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554811" y="180232"/>
            <a:ext cx="21854428" cy="1794373"/>
          </a:xfrm>
          <a:prstGeom prst="rect">
            <a:avLst/>
          </a:prstGeom>
          <a:noFill/>
          <a:ln>
            <a:noFill/>
          </a:ln>
        </p:spPr>
        <p:style>
          <a:lnRef idx="0">
            <a:schemeClr val="accent4"/>
          </a:lnRef>
          <a:fillRef idx="1003">
            <a:schemeClr val="lt1"/>
          </a:fillRef>
          <a:effectRef idx="3">
            <a:schemeClr val="accent4"/>
          </a:effectRef>
          <a:fontRef idx="minor">
            <a:schemeClr val="lt1"/>
          </a:fontRef>
        </p:style>
        <p:txBody>
          <a:bodyPr lIns="0" tIns="0" rIns="0" bIns="0" rtlCol="0" anchor="ctr"/>
          <a:lstStyle>
            <a:defPPr>
              <a:defRPr lang="en-US"/>
            </a:defPPr>
            <a:lvl1pPr algn="just">
              <a:lnSpc>
                <a:spcPct val="150000"/>
              </a:lnSpc>
              <a:spcBef>
                <a:spcPts val="600"/>
              </a:spcBef>
              <a:spcAft>
                <a:spcPts val="600"/>
              </a:spcAft>
              <a:defRPr sz="5400" b="1">
                <a:solidFill>
                  <a:srgbClr val="2A365C"/>
                </a:solidFill>
                <a:latin typeface="+mj-lt"/>
                <a:cs typeface="Times New Roman"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lnSpc>
                <a:spcPct val="100000"/>
              </a:lnSpc>
            </a:pPr>
            <a:r>
              <a:rPr lang="en-GB" sz="4800" dirty="0" smtClean="0">
                <a:solidFill>
                  <a:schemeClr val="tx1"/>
                </a:solidFill>
                <a:effectLst>
                  <a:outerShdw blurRad="38100" dist="38100" dir="2700000" algn="tl">
                    <a:srgbClr val="000000">
                      <a:alpha val="43137"/>
                    </a:srgbClr>
                  </a:outerShdw>
                </a:effectLst>
                <a:latin typeface="Times New Roman" pitchFamily="18" charset="0"/>
              </a:rPr>
              <a:t>Novel Design of a Free-Piston Stirling Engine - Modelling and Simulation </a:t>
            </a:r>
            <a:endParaRPr lang="en-GB" sz="4800" dirty="0">
              <a:solidFill>
                <a:schemeClr val="tx1"/>
              </a:solidFill>
              <a:effectLst>
                <a:outerShdw blurRad="38100" dist="38100" dir="2700000" algn="tl">
                  <a:srgbClr val="000000">
                    <a:alpha val="43137"/>
                  </a:srgbClr>
                </a:outerShdw>
              </a:effectLst>
              <a:latin typeface="Times New Roman" pitchFamily="18" charset="0"/>
            </a:endParaRPr>
          </a:p>
        </p:txBody>
      </p:sp>
      <p:sp>
        <p:nvSpPr>
          <p:cNvPr id="7" name="TextBox 6"/>
          <p:cNvSpPr txBox="1"/>
          <p:nvPr/>
        </p:nvSpPr>
        <p:spPr>
          <a:xfrm>
            <a:off x="8072106" y="1749092"/>
            <a:ext cx="14120480" cy="2077967"/>
          </a:xfrm>
          <a:prstGeom prst="rect">
            <a:avLst/>
          </a:prstGeom>
          <a:noFill/>
          <a:ln>
            <a:noFill/>
          </a:ln>
        </p:spPr>
        <p:style>
          <a:lnRef idx="0">
            <a:schemeClr val="accent4"/>
          </a:lnRef>
          <a:fillRef idx="1003">
            <a:schemeClr val="lt1"/>
          </a:fillRef>
          <a:effectRef idx="3">
            <a:schemeClr val="accent4"/>
          </a:effectRef>
          <a:fontRef idx="minor">
            <a:schemeClr val="lt1"/>
          </a:fontRef>
        </p:style>
        <p:txBody>
          <a:bodyPr rtlCol="0" anchor="ctr"/>
          <a:lstStyle>
            <a:defPPr>
              <a:defRPr lang="en-US"/>
            </a:defPPr>
            <a:lvl1pPr algn="just">
              <a:lnSpc>
                <a:spcPct val="150000"/>
              </a:lnSpc>
              <a:spcBef>
                <a:spcPts val="600"/>
              </a:spcBef>
              <a:spcAft>
                <a:spcPts val="600"/>
              </a:spcAft>
              <a:defRPr sz="5400" b="1">
                <a:solidFill>
                  <a:srgbClr val="2A365C"/>
                </a:solidFill>
                <a:latin typeface="+mj-lt"/>
                <a:cs typeface="Times New Roman"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lnSpc>
                <a:spcPct val="100000"/>
              </a:lnSpc>
              <a:spcBef>
                <a:spcPts val="0"/>
              </a:spcBef>
              <a:spcAft>
                <a:spcPts val="0"/>
              </a:spcAft>
            </a:pPr>
            <a:r>
              <a:rPr lang="en-GB" sz="3000" dirty="0" smtClean="0">
                <a:solidFill>
                  <a:schemeClr val="tx1"/>
                </a:solidFill>
              </a:rPr>
              <a:t>Researcher: Salem S. </a:t>
            </a:r>
            <a:r>
              <a:rPr lang="en-GB" sz="3000" dirty="0" err="1" smtClean="0">
                <a:solidFill>
                  <a:schemeClr val="tx1"/>
                </a:solidFill>
              </a:rPr>
              <a:t>Ghozzi</a:t>
            </a:r>
            <a:endParaRPr lang="en-GB" sz="3000" dirty="0">
              <a:solidFill>
                <a:schemeClr val="tx1"/>
              </a:solidFill>
            </a:endParaRPr>
          </a:p>
          <a:p>
            <a:pPr algn="ctr">
              <a:lnSpc>
                <a:spcPct val="100000"/>
              </a:lnSpc>
              <a:spcBef>
                <a:spcPts val="0"/>
              </a:spcBef>
              <a:spcAft>
                <a:spcPts val="0"/>
              </a:spcAft>
            </a:pPr>
            <a:r>
              <a:rPr lang="en-GB" sz="3000" dirty="0" smtClean="0">
                <a:solidFill>
                  <a:schemeClr val="tx1"/>
                </a:solidFill>
              </a:rPr>
              <a:t>Supervisor: </a:t>
            </a:r>
            <a:r>
              <a:rPr lang="en-GB" sz="3000" i="1" dirty="0" smtClean="0">
                <a:solidFill>
                  <a:schemeClr val="tx1"/>
                </a:solidFill>
              </a:rPr>
              <a:t>Dr. Boukhanouf R.</a:t>
            </a:r>
          </a:p>
          <a:p>
            <a:pPr algn="ctr">
              <a:lnSpc>
                <a:spcPct val="100000"/>
              </a:lnSpc>
              <a:spcBef>
                <a:spcPts val="0"/>
              </a:spcBef>
              <a:spcAft>
                <a:spcPts val="0"/>
              </a:spcAft>
            </a:pPr>
            <a:r>
              <a:rPr lang="en-GB" sz="3000" dirty="0" smtClean="0">
                <a:solidFill>
                  <a:schemeClr val="tx1"/>
                </a:solidFill>
              </a:rPr>
              <a:t>Salem.ghozzi@nottingham.ac.uk</a:t>
            </a:r>
          </a:p>
          <a:p>
            <a:pPr algn="ctr">
              <a:lnSpc>
                <a:spcPct val="100000"/>
              </a:lnSpc>
              <a:spcBef>
                <a:spcPts val="0"/>
              </a:spcBef>
              <a:spcAft>
                <a:spcPts val="0"/>
              </a:spcAft>
            </a:pPr>
            <a:r>
              <a:rPr lang="en-GB" sz="3000" dirty="0" smtClean="0">
                <a:solidFill>
                  <a:schemeClr val="tx1"/>
                </a:solidFill>
              </a:rPr>
              <a:t>The University of Misurata</a:t>
            </a:r>
            <a:endParaRPr lang="en-GB" sz="3000" dirty="0">
              <a:solidFill>
                <a:schemeClr val="tx1"/>
              </a:solidFill>
            </a:endParaRPr>
          </a:p>
        </p:txBody>
      </p:sp>
      <p:sp>
        <p:nvSpPr>
          <p:cNvPr id="2" name="TextBox 1"/>
          <p:cNvSpPr txBox="1"/>
          <p:nvPr/>
        </p:nvSpPr>
        <p:spPr>
          <a:xfrm>
            <a:off x="720079" y="4445601"/>
            <a:ext cx="8892000" cy="6204294"/>
          </a:xfrm>
          <a:prstGeom prst="rect">
            <a:avLst/>
          </a:prstGeom>
          <a:noFill/>
          <a:ln>
            <a:noFill/>
          </a:ln>
        </p:spPr>
        <p:style>
          <a:lnRef idx="0">
            <a:schemeClr val="accent4"/>
          </a:lnRef>
          <a:fillRef idx="1003">
            <a:schemeClr val="lt1"/>
          </a:fillRef>
          <a:effectRef idx="3">
            <a:schemeClr val="accent4"/>
          </a:effectRef>
          <a:fontRef idx="minor">
            <a:schemeClr val="lt1"/>
          </a:fontRef>
        </p:style>
        <p:txBody>
          <a:bodyPr rtlCol="0" anchor="ctr"/>
          <a:lstStyle>
            <a:defPPr>
              <a:defRPr lang="en-US"/>
            </a:defPPr>
            <a:lvl1pPr algn="just">
              <a:lnSpc>
                <a:spcPct val="150000"/>
              </a:lnSpc>
              <a:spcBef>
                <a:spcPts val="600"/>
              </a:spcBef>
              <a:spcAft>
                <a:spcPts val="600"/>
              </a:spcAft>
              <a:defRPr sz="2000">
                <a:latin typeface="Times New Roman" pitchFamily="18" charset="0"/>
                <a:cs typeface="Times New Roman"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spcBef>
                <a:spcPts val="0"/>
              </a:spcBef>
              <a:spcAft>
                <a:spcPts val="0"/>
              </a:spcAft>
            </a:pPr>
            <a:r>
              <a:rPr lang="en-GB" sz="5400" b="1" dirty="0" smtClean="0">
                <a:solidFill>
                  <a:schemeClr val="tx1"/>
                </a:solidFill>
              </a:rPr>
              <a:t>Abstract.</a:t>
            </a:r>
            <a:endParaRPr lang="en-GB" sz="3000" b="1" dirty="0">
              <a:solidFill>
                <a:schemeClr val="tx1"/>
              </a:solidFill>
            </a:endParaRPr>
          </a:p>
          <a:p>
            <a:pPr>
              <a:spcBef>
                <a:spcPts val="0"/>
              </a:spcBef>
              <a:spcAft>
                <a:spcPts val="0"/>
              </a:spcAft>
            </a:pPr>
            <a:r>
              <a:rPr lang="en-GB" dirty="0" smtClean="0">
                <a:solidFill>
                  <a:schemeClr val="tx1"/>
                </a:solidFill>
              </a:rPr>
              <a:t>The </a:t>
            </a:r>
            <a:r>
              <a:rPr lang="en-GB" dirty="0">
                <a:solidFill>
                  <a:schemeClr val="tx1"/>
                </a:solidFill>
              </a:rPr>
              <a:t>objective of this research is to employ the Particle Swarm Optimization (</a:t>
            </a:r>
            <a:r>
              <a:rPr lang="en-GB" i="1" dirty="0">
                <a:solidFill>
                  <a:schemeClr val="tx1"/>
                </a:solidFill>
              </a:rPr>
              <a:t>PSO</a:t>
            </a:r>
            <a:r>
              <a:rPr lang="en-GB" dirty="0">
                <a:solidFill>
                  <a:schemeClr val="tx1"/>
                </a:solidFill>
              </a:rPr>
              <a:t>) </a:t>
            </a:r>
            <a:r>
              <a:rPr lang="en-GB" dirty="0" smtClean="0">
                <a:solidFill>
                  <a:schemeClr val="tx1"/>
                </a:solidFill>
              </a:rPr>
              <a:t>to </a:t>
            </a:r>
            <a:r>
              <a:rPr lang="en-US" dirty="0" smtClean="0">
                <a:solidFill>
                  <a:schemeClr val="tx1"/>
                </a:solidFill>
              </a:rPr>
              <a:t>the </a:t>
            </a:r>
            <a:r>
              <a:rPr lang="en-US" dirty="0">
                <a:solidFill>
                  <a:schemeClr val="tx1"/>
                </a:solidFill>
              </a:rPr>
              <a:t>principle of a new design of Free Piston Stirling Engine (FPSE) prototype for small-scale power generator, such as solar dish Stirling engine, has been described in this paper. The design uses a special bellows with high reliability and long life mechanical springs displacer and power piston. A mathematical model has been developed to analyze the thermal and dynamic performance of the engine as well as to evaluate the output power and thermal efficiency of the cycle. Two methods of Stirling cycle analysis, which are Ideal Adiabatic and Simple Analysis, were carried out in order to calculate the performance and efficiency of the conserved FPSE design. A computer program is in progress so that the thermal cycle of Stirling simulated. The results extracted from the simulation proved a valuable thermal efficiency and overall satisfactory performance for the new FPSE design. </a:t>
            </a:r>
            <a:endParaRPr lang="en-GB" b="1" dirty="0">
              <a:solidFill>
                <a:schemeClr val="tx1"/>
              </a:solidFill>
            </a:endParaRPr>
          </a:p>
          <a:p>
            <a:pPr>
              <a:spcBef>
                <a:spcPts val="0"/>
              </a:spcBef>
              <a:spcAft>
                <a:spcPts val="0"/>
              </a:spcAft>
            </a:pPr>
            <a:endParaRPr lang="en-GB" dirty="0">
              <a:solidFill>
                <a:schemeClr val="tx1"/>
              </a:solidFill>
            </a:endParaRPr>
          </a:p>
        </p:txBody>
      </p:sp>
      <p:sp>
        <p:nvSpPr>
          <p:cNvPr id="18" name="TextBox 17"/>
          <p:cNvSpPr txBox="1"/>
          <p:nvPr/>
        </p:nvSpPr>
        <p:spPr>
          <a:xfrm>
            <a:off x="711568" y="11012952"/>
            <a:ext cx="8892000" cy="9509540"/>
          </a:xfrm>
          <a:prstGeom prst="rect">
            <a:avLst/>
          </a:prstGeom>
          <a:noFill/>
          <a:ln>
            <a:noFill/>
          </a:ln>
        </p:spPr>
        <p:style>
          <a:lnRef idx="0">
            <a:schemeClr val="accent4"/>
          </a:lnRef>
          <a:fillRef idx="1003">
            <a:schemeClr val="lt1"/>
          </a:fillRef>
          <a:effectRef idx="3">
            <a:schemeClr val="accent4"/>
          </a:effectRef>
          <a:fontRef idx="minor">
            <a:schemeClr val="lt1"/>
          </a:fontRef>
        </p:style>
        <p:txBody>
          <a:bodyPr rtlCol="0" anchor="ctr"/>
          <a:lstStyle>
            <a:defPPr>
              <a:defRPr lang="en-US"/>
            </a:defPPr>
            <a:lvl1pPr algn="just">
              <a:lnSpc>
                <a:spcPct val="150000"/>
              </a:lnSpc>
              <a:spcBef>
                <a:spcPts val="600"/>
              </a:spcBef>
              <a:spcAft>
                <a:spcPts val="600"/>
              </a:spcAft>
              <a:defRPr sz="2000">
                <a:latin typeface="Times New Roman" pitchFamily="18" charset="0"/>
                <a:cs typeface="Times New Roman"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spcBef>
                <a:spcPts val="0"/>
              </a:spcBef>
              <a:spcAft>
                <a:spcPts val="0"/>
              </a:spcAft>
            </a:pPr>
            <a:r>
              <a:rPr lang="en-GB" sz="5400" b="1" dirty="0" smtClean="0">
                <a:solidFill>
                  <a:schemeClr val="tx1"/>
                </a:solidFill>
              </a:rPr>
              <a:t>Introduction.</a:t>
            </a:r>
            <a:endParaRPr lang="en-GB" sz="3000" b="1" dirty="0">
              <a:solidFill>
                <a:schemeClr val="tx1"/>
              </a:solidFill>
            </a:endParaRPr>
          </a:p>
          <a:p>
            <a:r>
              <a:rPr lang="en-US" dirty="0">
                <a:solidFill>
                  <a:schemeClr val="tx1"/>
                </a:solidFill>
              </a:rPr>
              <a:t>Stirling engines are external combustion machine that enable to operate on any kind of thermal energy including west heat, thermal heat from solar and biofuel heat sources. Stirling heat engine has long been proposed as a simple, reliable and efficient prime mover that converting heat to mechanical power in power generation systems. Free piston configuration receiving a considerable research interest in recent times, as one of the most promising Stirling cycle technology. However, so that to understand the concept of FP the knowledge of thermodynamics aerodynamics and dynamics is required. Numerous advances in FPSE design have been demonstrated since its invention by Beale in the early 1960s. </a:t>
            </a:r>
            <a:r>
              <a:rPr lang="en-US" dirty="0" smtClean="0">
                <a:solidFill>
                  <a:schemeClr val="tx1"/>
                </a:solidFill>
              </a:rPr>
              <a:t>The </a:t>
            </a:r>
            <a:r>
              <a:rPr lang="en-US" dirty="0">
                <a:solidFill>
                  <a:schemeClr val="tx1"/>
                </a:solidFill>
              </a:rPr>
              <a:t>analysis has done by </a:t>
            </a:r>
            <a:r>
              <a:rPr lang="en-US" dirty="0" err="1">
                <a:solidFill>
                  <a:schemeClr val="tx1"/>
                </a:solidFill>
              </a:rPr>
              <a:t>Berchowitz</a:t>
            </a:r>
            <a:r>
              <a:rPr lang="en-US" dirty="0">
                <a:solidFill>
                  <a:schemeClr val="tx1"/>
                </a:solidFill>
              </a:rPr>
              <a:t> and </a:t>
            </a:r>
            <a:r>
              <a:rPr lang="en-US" dirty="0" err="1">
                <a:solidFill>
                  <a:schemeClr val="tx1"/>
                </a:solidFill>
              </a:rPr>
              <a:t>Urieli</a:t>
            </a:r>
            <a:r>
              <a:rPr lang="en-US" dirty="0">
                <a:solidFill>
                  <a:schemeClr val="tx1"/>
                </a:solidFill>
              </a:rPr>
              <a:t> was developed for alpha type Stirling engine, however, since the these methods of analysis only predict the capabilities of the engine based on the performance of the thermodynamic cycles and do not incorporate the drive mechanism of the engine, it would be absolutely effective analysis methods for the Free-Piston configuration due to the absence of any the drive mechanisms. </a:t>
            </a:r>
            <a:endParaRPr lang="en-GB" dirty="0">
              <a:solidFill>
                <a:schemeClr val="tx1"/>
              </a:solidFill>
            </a:endParaRPr>
          </a:p>
          <a:p>
            <a:r>
              <a:rPr lang="en-US" dirty="0">
                <a:solidFill>
                  <a:schemeClr val="tx1"/>
                </a:solidFill>
              </a:rPr>
              <a:t>In this work, a mathematical model for thermodynamic Stirling cycle in progress so that the new FPSE configuration is simulated using a computer program certainly to understand the behavior of the new design, thus the output power, thermal efficiency and heat losses in the engine is calculated.</a:t>
            </a:r>
            <a:endParaRPr lang="en-GB" dirty="0">
              <a:solidFill>
                <a:schemeClr val="tx1"/>
              </a:solidFill>
            </a:endParaRPr>
          </a:p>
          <a:p>
            <a:pPr>
              <a:spcBef>
                <a:spcPts val="0"/>
              </a:spcBef>
              <a:spcAft>
                <a:spcPts val="0"/>
              </a:spcAft>
            </a:pPr>
            <a:endParaRPr lang="en-GB" dirty="0" smtClean="0">
              <a:solidFill>
                <a:schemeClr val="tx1"/>
              </a:solidFill>
            </a:endParaRPr>
          </a:p>
        </p:txBody>
      </p:sp>
      <p:sp>
        <p:nvSpPr>
          <p:cNvPr id="37" name="TextBox 36"/>
          <p:cNvSpPr txBox="1"/>
          <p:nvPr/>
        </p:nvSpPr>
        <p:spPr>
          <a:xfrm>
            <a:off x="10737426" y="16896913"/>
            <a:ext cx="8892000" cy="936104"/>
          </a:xfrm>
          <a:prstGeom prst="rect">
            <a:avLst/>
          </a:prstGeom>
          <a:noFill/>
          <a:ln>
            <a:noFill/>
          </a:ln>
        </p:spPr>
        <p:style>
          <a:lnRef idx="0">
            <a:schemeClr val="accent4"/>
          </a:lnRef>
          <a:fillRef idx="1003">
            <a:schemeClr val="lt1"/>
          </a:fillRef>
          <a:effectRef idx="3">
            <a:schemeClr val="accent4"/>
          </a:effectRef>
          <a:fontRef idx="minor">
            <a:schemeClr val="lt1"/>
          </a:fontRef>
        </p:style>
        <p:txBody>
          <a:bodyPr lIns="0" rIns="0" rtlCol="0" anchor="ctr"/>
          <a:lstStyle>
            <a:defPPr>
              <a:defRPr lang="en-US"/>
            </a:defPPr>
            <a:lvl1pPr algn="just">
              <a:lnSpc>
                <a:spcPct val="150000"/>
              </a:lnSpc>
              <a:spcBef>
                <a:spcPts val="600"/>
              </a:spcBef>
              <a:spcAft>
                <a:spcPts val="600"/>
              </a:spcAft>
              <a:defRPr sz="2000">
                <a:latin typeface="Times New Roman" pitchFamily="18" charset="0"/>
                <a:cs typeface="Times New Roman"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spcBef>
                <a:spcPts val="0"/>
              </a:spcBef>
              <a:spcAft>
                <a:spcPts val="0"/>
              </a:spcAft>
            </a:pPr>
            <a:r>
              <a:rPr lang="en-GB" sz="5400" b="1" dirty="0" smtClean="0">
                <a:solidFill>
                  <a:schemeClr val="tx1"/>
                </a:solidFill>
                <a:latin typeface="+mj-lt"/>
              </a:rPr>
              <a:t>Simulation and results.</a:t>
            </a:r>
            <a:endParaRPr lang="en-GB" sz="3000" b="1" dirty="0">
              <a:solidFill>
                <a:schemeClr val="tx1"/>
              </a:solidFill>
              <a:latin typeface="+mj-lt"/>
            </a:endParaRPr>
          </a:p>
        </p:txBody>
      </p:sp>
      <p:sp>
        <p:nvSpPr>
          <p:cNvPr id="44" name="TextBox 43"/>
          <p:cNvSpPr txBox="1"/>
          <p:nvPr/>
        </p:nvSpPr>
        <p:spPr>
          <a:xfrm>
            <a:off x="20739291" y="13062146"/>
            <a:ext cx="8892000" cy="7238495"/>
          </a:xfrm>
          <a:prstGeom prst="rect">
            <a:avLst/>
          </a:prstGeom>
          <a:noFill/>
          <a:ln>
            <a:noFill/>
          </a:ln>
        </p:spPr>
        <p:style>
          <a:lnRef idx="0">
            <a:schemeClr val="accent4"/>
          </a:lnRef>
          <a:fillRef idx="1003">
            <a:schemeClr val="lt1"/>
          </a:fillRef>
          <a:effectRef idx="3">
            <a:schemeClr val="accent4"/>
          </a:effectRef>
          <a:fontRef idx="minor">
            <a:schemeClr val="lt1"/>
          </a:fontRef>
        </p:style>
        <p:txBody>
          <a:bodyPr lIns="0" rIns="0" rtlCol="0" anchor="ctr"/>
          <a:lstStyle>
            <a:defPPr>
              <a:defRPr lang="en-US"/>
            </a:defPPr>
            <a:lvl1pPr algn="just">
              <a:lnSpc>
                <a:spcPct val="150000"/>
              </a:lnSpc>
              <a:spcBef>
                <a:spcPts val="600"/>
              </a:spcBef>
              <a:spcAft>
                <a:spcPts val="600"/>
              </a:spcAft>
              <a:defRPr sz="2000">
                <a:latin typeface="Times New Roman" pitchFamily="18" charset="0"/>
                <a:cs typeface="Times New Roman"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spcBef>
                <a:spcPts val="0"/>
              </a:spcBef>
              <a:spcAft>
                <a:spcPts val="0"/>
              </a:spcAft>
            </a:pPr>
            <a:r>
              <a:rPr lang="en-GB" sz="5400" b="1" dirty="0">
                <a:solidFill>
                  <a:schemeClr val="tx1"/>
                </a:solidFill>
                <a:latin typeface="+mj-lt"/>
              </a:rPr>
              <a:t>Conclusion.</a:t>
            </a:r>
          </a:p>
          <a:p>
            <a:pPr>
              <a:spcBef>
                <a:spcPts val="0"/>
              </a:spcBef>
              <a:spcAft>
                <a:spcPts val="0"/>
              </a:spcAft>
            </a:pPr>
            <a:r>
              <a:rPr lang="en-US" dirty="0">
                <a:solidFill>
                  <a:schemeClr val="tx1"/>
                </a:solidFill>
              </a:rPr>
              <a:t>In conclusion, three simulation methods of varying complexity, which are the well-known Schmidt analysis, the Ideal Adiabatic analysis and the so-called Simple analysis, were implemented to analyze the thermodynamic cycle of a new design of Free-Piston Stirling engine and to calculate the output power and thermal efficiency of the engine as well as to evaluate the performance of the engine. The operating parameters and the size of the engine were determined to meet the criteria of a prototype of a small scale proof-of-concept is under construction to be tested in the lab to prove the results from the simulation. Referring to slightly low temperature limits (50 – 300 </a:t>
            </a:r>
            <a:r>
              <a:rPr lang="en-US" baseline="30000" dirty="0">
                <a:solidFill>
                  <a:schemeClr val="tx1"/>
                </a:solidFill>
              </a:rPr>
              <a:t>°</a:t>
            </a:r>
            <a:r>
              <a:rPr lang="en-US" dirty="0">
                <a:solidFill>
                  <a:schemeClr val="tx1"/>
                </a:solidFill>
              </a:rPr>
              <a:t>­­C) and low pressure (2 bar) identified by the user and the low effectiveness of the regenerator (10%) used in the engine, its output power and thermal efficiency are satisfactory. Additional complex simulation method (Quasi Steady-State Flow method) is in progress to evaluate the methods used in this work and to extract further results in more details. On the other hand, a small scale proof-of-concept engine prototype will be tested in the lab to demonstrate the new design concept. </a:t>
            </a:r>
            <a:endParaRPr lang="en-GB" dirty="0">
              <a:solidFill>
                <a:schemeClr val="tx1"/>
              </a:solidFill>
            </a:endParaRPr>
          </a:p>
          <a:p>
            <a:pPr>
              <a:spcBef>
                <a:spcPts val="0"/>
              </a:spcBef>
              <a:spcAft>
                <a:spcPts val="0"/>
              </a:spcAft>
            </a:pPr>
            <a:endParaRPr lang="en-GB" b="1" dirty="0">
              <a:solidFill>
                <a:schemeClr val="tx1"/>
              </a:solidFill>
              <a:latin typeface="+mj-lt"/>
            </a:endParaRPr>
          </a:p>
        </p:txBody>
      </p:sp>
      <p:sp>
        <p:nvSpPr>
          <p:cNvPr id="73" name="TextBox 72"/>
          <p:cNvSpPr txBox="1"/>
          <p:nvPr/>
        </p:nvSpPr>
        <p:spPr>
          <a:xfrm>
            <a:off x="10729191" y="4464074"/>
            <a:ext cx="8892000" cy="2515087"/>
          </a:xfrm>
          <a:prstGeom prst="rect">
            <a:avLst/>
          </a:prstGeom>
          <a:noFill/>
          <a:ln>
            <a:noFill/>
          </a:ln>
        </p:spPr>
        <p:style>
          <a:lnRef idx="0">
            <a:schemeClr val="accent4"/>
          </a:lnRef>
          <a:fillRef idx="1003">
            <a:schemeClr val="lt1"/>
          </a:fillRef>
          <a:effectRef idx="3">
            <a:schemeClr val="accent4"/>
          </a:effectRef>
          <a:fontRef idx="minor">
            <a:schemeClr val="lt1"/>
          </a:fontRef>
        </p:style>
        <p:txBody>
          <a:bodyPr lIns="0" rIns="0" rtlCol="0" anchor="ctr"/>
          <a:lstStyle>
            <a:defPPr>
              <a:defRPr lang="en-US"/>
            </a:defPPr>
            <a:lvl1pPr algn="just">
              <a:lnSpc>
                <a:spcPct val="150000"/>
              </a:lnSpc>
              <a:spcBef>
                <a:spcPts val="600"/>
              </a:spcBef>
              <a:spcAft>
                <a:spcPts val="600"/>
              </a:spcAft>
              <a:defRPr sz="2000">
                <a:latin typeface="Times New Roman" pitchFamily="18" charset="0"/>
                <a:cs typeface="Times New Roman"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spcBef>
                <a:spcPts val="0"/>
              </a:spcBef>
              <a:spcAft>
                <a:spcPts val="0"/>
              </a:spcAft>
            </a:pPr>
            <a:r>
              <a:rPr lang="en-GB" sz="5400" b="1" dirty="0" smtClean="0">
                <a:solidFill>
                  <a:schemeClr val="tx1"/>
                </a:solidFill>
                <a:latin typeface="+mj-lt"/>
              </a:rPr>
              <a:t>Mathematical model.</a:t>
            </a:r>
            <a:endParaRPr lang="en-GB" sz="3000" b="1" dirty="0">
              <a:solidFill>
                <a:schemeClr val="tx1"/>
              </a:solidFill>
              <a:latin typeface="+mj-lt"/>
            </a:endParaRPr>
          </a:p>
          <a:p>
            <a:r>
              <a:rPr lang="en-US" dirty="0">
                <a:solidFill>
                  <a:schemeClr val="tx1"/>
                </a:solidFill>
              </a:rPr>
              <a:t>Three simulation methods, the well-known Schmidt analysis, the ideal adiabatic analysis and the simple analysis were implemented to analyze the proposal design of the Free-Piston Stirling engine. </a:t>
            </a:r>
            <a:endParaRPr lang="en-GB" dirty="0">
              <a:solidFill>
                <a:schemeClr val="tx1"/>
              </a:solidFill>
            </a:endParaRPr>
          </a:p>
          <a:p>
            <a:pPr>
              <a:spcBef>
                <a:spcPts val="0"/>
              </a:spcBef>
              <a:spcAft>
                <a:spcPts val="0"/>
              </a:spcAft>
            </a:pPr>
            <a:endParaRPr lang="en-GB" dirty="0">
              <a:solidFill>
                <a:schemeClr val="tx1"/>
              </a:solidFill>
            </a:endParaRPr>
          </a:p>
          <a:p>
            <a:pPr>
              <a:spcBef>
                <a:spcPts val="0"/>
              </a:spcBef>
              <a:spcAft>
                <a:spcPts val="0"/>
              </a:spcAft>
            </a:pPr>
            <a:r>
              <a:rPr lang="en-GB" dirty="0" smtClean="0">
                <a:solidFill>
                  <a:schemeClr val="tx1"/>
                </a:solidFill>
              </a:rPr>
              <a:t> </a:t>
            </a:r>
            <a:endParaRPr lang="en-GB" dirty="0">
              <a:solidFill>
                <a:schemeClr val="tx1"/>
              </a:solidFill>
            </a:endParaRPr>
          </a:p>
        </p:txBody>
      </p:sp>
      <p:cxnSp>
        <p:nvCxnSpPr>
          <p:cNvPr id="3" name="Straight Connector 2"/>
          <p:cNvCxnSpPr/>
          <p:nvPr/>
        </p:nvCxnSpPr>
        <p:spPr>
          <a:xfrm>
            <a:off x="-32979" y="3846813"/>
            <a:ext cx="30330650" cy="0"/>
          </a:xfrm>
          <a:prstGeom prst="line">
            <a:avLst/>
          </a:prstGeom>
          <a:ln w="76200">
            <a:solidFill>
              <a:schemeClr val="accent5">
                <a:lumMod val="50000"/>
              </a:schemeClr>
            </a:solidFill>
          </a:ln>
        </p:spPr>
        <p:style>
          <a:lnRef idx="3">
            <a:schemeClr val="accent3"/>
          </a:lnRef>
          <a:fillRef idx="0">
            <a:schemeClr val="accent3"/>
          </a:fillRef>
          <a:effectRef idx="2">
            <a:schemeClr val="accent3"/>
          </a:effectRef>
          <a:fontRef idx="minor">
            <a:schemeClr val="tx1"/>
          </a:fontRef>
        </p:style>
      </p:cxnSp>
      <p:pic>
        <p:nvPicPr>
          <p:cNvPr id="11" name="Picture 10"/>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6883745" y="1086058"/>
            <a:ext cx="2045733" cy="2221081"/>
          </a:xfrm>
          <a:prstGeom prst="rect">
            <a:avLst/>
          </a:prstGeom>
        </p:spPr>
      </p:pic>
      <p:pic>
        <p:nvPicPr>
          <p:cNvPr id="90" name="Picture 89" descr="F:\logos\logo_conf.jpg"/>
          <p:cNvPicPr/>
          <p:nvPr/>
        </p:nvPicPr>
        <p:blipFill>
          <a:blip r:embed="rId3">
            <a:clrChange>
              <a:clrFrom>
                <a:srgbClr val="FFFFFF"/>
              </a:clrFrom>
              <a:clrTo>
                <a:srgbClr val="FFFFFF">
                  <a:alpha val="0"/>
                </a:srgbClr>
              </a:clrTo>
            </a:clrChange>
          </a:blip>
          <a:srcRect/>
          <a:stretch>
            <a:fillRect/>
          </a:stretch>
        </p:blipFill>
        <p:spPr>
          <a:xfrm>
            <a:off x="224699" y="2766693"/>
            <a:ext cx="4167788" cy="1060367"/>
          </a:xfrm>
          <a:prstGeom prst="rect">
            <a:avLst/>
          </a:prstGeom>
          <a:noFill/>
          <a:ln>
            <a:noFill/>
            <a:prstDash/>
          </a:ln>
        </p:spPr>
      </p:pic>
      <p:grpSp>
        <p:nvGrpSpPr>
          <p:cNvPr id="28" name="Group 27"/>
          <p:cNvGrpSpPr/>
          <p:nvPr/>
        </p:nvGrpSpPr>
        <p:grpSpPr>
          <a:xfrm>
            <a:off x="12434928" y="11654489"/>
            <a:ext cx="5149037" cy="5095722"/>
            <a:chOff x="12936928" y="6746829"/>
            <a:chExt cx="5445510" cy="5471071"/>
          </a:xfrm>
        </p:grpSpPr>
        <p:grpSp>
          <p:nvGrpSpPr>
            <p:cNvPr id="26" name="Group 25"/>
            <p:cNvGrpSpPr/>
            <p:nvPr/>
          </p:nvGrpSpPr>
          <p:grpSpPr>
            <a:xfrm>
              <a:off x="12936928" y="6746829"/>
              <a:ext cx="5442447" cy="2562596"/>
              <a:chOff x="12885727" y="7064673"/>
              <a:chExt cx="5442447" cy="2562596"/>
            </a:xfrm>
          </p:grpSpPr>
          <p:sp>
            <p:nvSpPr>
              <p:cNvPr id="105" name="Text Box 64"/>
              <p:cNvSpPr txBox="1"/>
              <p:nvPr/>
            </p:nvSpPr>
            <p:spPr>
              <a:xfrm>
                <a:off x="13092252" y="9329405"/>
                <a:ext cx="5029396" cy="297864"/>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algn="ctr"/>
                <a:r>
                  <a:rPr lang="en-US" sz="1400" dirty="0">
                    <a:solidFill>
                      <a:schemeClr val="tx1"/>
                    </a:solidFill>
                  </a:rPr>
                  <a:t>Fig. 1 The indicated variables for the Ideal Adiabatic </a:t>
                </a:r>
                <a:r>
                  <a:rPr lang="en-US" sz="1400" dirty="0" smtClean="0">
                    <a:solidFill>
                      <a:schemeClr val="tx1"/>
                    </a:solidFill>
                  </a:rPr>
                  <a:t>approach</a:t>
                </a:r>
                <a:endParaRPr lang="en-GB" sz="1400" dirty="0">
                  <a:solidFill>
                    <a:schemeClr val="tx1"/>
                  </a:solidFill>
                </a:endParaRPr>
              </a:p>
            </p:txBody>
          </p:sp>
          <p:pic>
            <p:nvPicPr>
              <p:cNvPr id="102" name="Picture 101"/>
              <p:cNvPicPr/>
              <p:nvPr/>
            </p:nvPicPr>
            <p:blipFill>
              <a:blip r:embed="rId4">
                <a:extLst>
                  <a:ext uri="{28A0092B-C50C-407E-A947-70E740481C1C}">
                    <a14:useLocalDpi xmlns:a14="http://schemas.microsoft.com/office/drawing/2010/main" val="0"/>
                  </a:ext>
                </a:extLst>
              </a:blip>
              <a:srcRect l="11079" t="19113" r="54572" b="61218"/>
              <a:stretch>
                <a:fillRect/>
              </a:stretch>
            </p:blipFill>
            <p:spPr bwMode="auto">
              <a:xfrm>
                <a:off x="12885727" y="7064673"/>
                <a:ext cx="5442447" cy="2234975"/>
              </a:xfrm>
              <a:prstGeom prst="rect">
                <a:avLst/>
              </a:prstGeom>
              <a:noFill/>
              <a:ln>
                <a:noFill/>
              </a:ln>
            </p:spPr>
          </p:pic>
        </p:grpSp>
        <p:pic>
          <p:nvPicPr>
            <p:cNvPr id="2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005184" y="9589773"/>
              <a:ext cx="5377254" cy="2169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2" name="Text Box 64"/>
            <p:cNvSpPr txBox="1"/>
            <p:nvPr/>
          </p:nvSpPr>
          <p:spPr>
            <a:xfrm>
              <a:off x="13206465" y="11920036"/>
              <a:ext cx="5029396" cy="297864"/>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algn="ctr"/>
              <a:r>
                <a:rPr lang="en-US" sz="1400" dirty="0">
                  <a:solidFill>
                    <a:schemeClr val="tx1"/>
                  </a:solidFill>
                </a:rPr>
                <a:t>Fig. 2. Temperature gradient - Ideal adiabatic </a:t>
              </a:r>
              <a:r>
                <a:rPr lang="en-US" sz="1400" dirty="0" smtClean="0">
                  <a:solidFill>
                    <a:schemeClr val="tx1"/>
                  </a:solidFill>
                </a:rPr>
                <a:t>model.</a:t>
              </a:r>
              <a:endParaRPr lang="en-GB" sz="1400" dirty="0">
                <a:solidFill>
                  <a:schemeClr val="tx1"/>
                </a:solidFill>
              </a:endParaRPr>
            </a:p>
          </p:txBody>
        </p:sp>
      </p:grpSp>
      <p:sp>
        <p:nvSpPr>
          <p:cNvPr id="113" name="TextBox 112"/>
          <p:cNvSpPr txBox="1"/>
          <p:nvPr/>
        </p:nvSpPr>
        <p:spPr>
          <a:xfrm>
            <a:off x="10729191" y="6972703"/>
            <a:ext cx="8892000" cy="2515087"/>
          </a:xfrm>
          <a:prstGeom prst="rect">
            <a:avLst/>
          </a:prstGeom>
          <a:noFill/>
          <a:ln>
            <a:noFill/>
          </a:ln>
        </p:spPr>
        <p:style>
          <a:lnRef idx="0">
            <a:schemeClr val="accent4"/>
          </a:lnRef>
          <a:fillRef idx="1003">
            <a:schemeClr val="lt1"/>
          </a:fillRef>
          <a:effectRef idx="3">
            <a:schemeClr val="accent4"/>
          </a:effectRef>
          <a:fontRef idx="minor">
            <a:schemeClr val="lt1"/>
          </a:fontRef>
        </p:style>
        <p:txBody>
          <a:bodyPr lIns="0" rIns="0" rtlCol="0" anchor="ctr"/>
          <a:lstStyle>
            <a:defPPr>
              <a:defRPr lang="en-US"/>
            </a:defPPr>
            <a:lvl1pPr algn="just">
              <a:lnSpc>
                <a:spcPct val="150000"/>
              </a:lnSpc>
              <a:spcBef>
                <a:spcPts val="600"/>
              </a:spcBef>
              <a:spcAft>
                <a:spcPts val="600"/>
              </a:spcAft>
              <a:defRPr sz="2000">
                <a:latin typeface="Times New Roman" pitchFamily="18" charset="0"/>
                <a:cs typeface="Times New Roman"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spcBef>
                <a:spcPts val="0"/>
              </a:spcBef>
              <a:spcAft>
                <a:spcPts val="0"/>
              </a:spcAft>
            </a:pPr>
            <a:r>
              <a:rPr lang="en-GB" sz="5400" b="1" dirty="0" smtClean="0">
                <a:solidFill>
                  <a:schemeClr val="tx1"/>
                </a:solidFill>
                <a:latin typeface="+mj-lt"/>
              </a:rPr>
              <a:t>Ideal Adiabatic model.</a:t>
            </a:r>
            <a:endParaRPr lang="en-GB" sz="3000" b="1" dirty="0">
              <a:solidFill>
                <a:schemeClr val="tx1"/>
              </a:solidFill>
              <a:latin typeface="+mj-lt"/>
            </a:endParaRPr>
          </a:p>
          <a:p>
            <a:r>
              <a:rPr lang="en-US" dirty="0">
                <a:solidFill>
                  <a:schemeClr val="tx1"/>
                </a:solidFill>
              </a:rPr>
              <a:t>The adiabatic model equation set, the differential and algebraic equations, are derived by applying the equations of energy and state (eq.1) and (eq.2) respectively to each of engine cell and treat them as control volumes. The continuity equation (eq.3) is then applied to the entire system to create a link between the resulting equations.</a:t>
            </a:r>
            <a:endParaRPr lang="en-GB" dirty="0">
              <a:solidFill>
                <a:schemeClr val="tx1"/>
              </a:solidFill>
            </a:endParaRPr>
          </a:p>
          <a:p>
            <a:pPr>
              <a:spcBef>
                <a:spcPts val="0"/>
              </a:spcBef>
              <a:spcAft>
                <a:spcPts val="0"/>
              </a:spcAft>
            </a:pPr>
            <a:endParaRPr lang="en-GB" dirty="0">
              <a:solidFill>
                <a:schemeClr val="tx1"/>
              </a:solidFill>
            </a:endParaRPr>
          </a:p>
          <a:p>
            <a:pPr>
              <a:spcBef>
                <a:spcPts val="0"/>
              </a:spcBef>
              <a:spcAft>
                <a:spcPts val="0"/>
              </a:spcAft>
            </a:pPr>
            <a:r>
              <a:rPr lang="en-GB" dirty="0" smtClean="0">
                <a:solidFill>
                  <a:schemeClr val="tx1"/>
                </a:solidFill>
              </a:rPr>
              <a:t> </a:t>
            </a:r>
            <a:endParaRPr lang="en-GB" dirty="0">
              <a:solidFill>
                <a:schemeClr val="tx1"/>
              </a:solidFill>
            </a:endParaRPr>
          </a:p>
        </p:txBody>
      </p:sp>
      <mc:AlternateContent xmlns:mc="http://schemas.openxmlformats.org/markup-compatibility/2006" xmlns:a14="http://schemas.microsoft.com/office/drawing/2010/main">
        <mc:Choice Requires="a14">
          <p:sp>
            <p:nvSpPr>
              <p:cNvPr id="118" name="TextBox 117"/>
              <p:cNvSpPr txBox="1"/>
              <p:nvPr/>
            </p:nvSpPr>
            <p:spPr>
              <a:xfrm>
                <a:off x="10729191" y="9139401"/>
                <a:ext cx="8892000" cy="2515087"/>
              </a:xfrm>
              <a:prstGeom prst="rect">
                <a:avLst/>
              </a:prstGeom>
              <a:noFill/>
              <a:ln>
                <a:noFill/>
              </a:ln>
            </p:spPr>
            <p:style>
              <a:lnRef idx="0">
                <a:schemeClr val="accent4"/>
              </a:lnRef>
              <a:fillRef idx="1003">
                <a:schemeClr val="lt1"/>
              </a:fillRef>
              <a:effectRef idx="3">
                <a:schemeClr val="accent4"/>
              </a:effectRef>
              <a:fontRef idx="minor">
                <a:schemeClr val="lt1"/>
              </a:fontRef>
            </p:style>
            <p:txBody>
              <a:bodyPr lIns="0" rIns="0" rtlCol="0" anchor="ctr"/>
              <a:lstStyle>
                <a:defPPr>
                  <a:defRPr lang="en-US"/>
                </a:defPPr>
                <a:lvl1pPr algn="just">
                  <a:lnSpc>
                    <a:spcPct val="150000"/>
                  </a:lnSpc>
                  <a:spcBef>
                    <a:spcPts val="600"/>
                  </a:spcBef>
                  <a:spcAft>
                    <a:spcPts val="600"/>
                  </a:spcAft>
                  <a:defRPr sz="2000">
                    <a:latin typeface="Times New Roman" pitchFamily="18" charset="0"/>
                    <a:cs typeface="Times New Roman"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spcBef>
                    <a:spcPts val="0"/>
                  </a:spcBef>
                  <a:spcAft>
                    <a:spcPts val="0"/>
                  </a:spcAft>
                </a:pPr>
                <a:endParaRPr lang="en-GB" b="1" dirty="0" smtClean="0">
                  <a:solidFill>
                    <a:schemeClr val="tx1"/>
                  </a:solidFill>
                </a:endParaRPr>
              </a:p>
              <a:p>
                <a:pPr>
                  <a:spcBef>
                    <a:spcPts val="0"/>
                  </a:spcBef>
                  <a:spcAft>
                    <a:spcPts val="0"/>
                  </a:spcAft>
                </a:pPr>
                <a14:m>
                  <m:oMath xmlns:m="http://schemas.openxmlformats.org/officeDocument/2006/math">
                    <m:r>
                      <a:rPr lang="en-GB" b="0" i="1" smtClean="0">
                        <a:solidFill>
                          <a:schemeClr val="tx1"/>
                        </a:solidFill>
                        <a:latin typeface="Cambria Math"/>
                      </a:rPr>
                      <m:t>𝑑𝑄</m:t>
                    </m:r>
                    <m:r>
                      <a:rPr lang="en-GB" b="0" i="1" smtClean="0">
                        <a:solidFill>
                          <a:schemeClr val="tx1"/>
                        </a:solidFill>
                        <a:latin typeface="Cambria Math"/>
                      </a:rPr>
                      <m:t>=</m:t>
                    </m:r>
                    <m:r>
                      <a:rPr lang="en-GB" b="0" i="1" smtClean="0">
                        <a:solidFill>
                          <a:schemeClr val="tx1"/>
                        </a:solidFill>
                        <a:latin typeface="Cambria Math"/>
                      </a:rPr>
                      <m:t>𝑑𝑊</m:t>
                    </m:r>
                    <m:r>
                      <a:rPr lang="en-GB" b="0" i="1" smtClean="0">
                        <a:solidFill>
                          <a:schemeClr val="tx1"/>
                        </a:solidFill>
                        <a:latin typeface="Cambria Math"/>
                      </a:rPr>
                      <m:t>−</m:t>
                    </m:r>
                    <m:r>
                      <a:rPr lang="en-GB" b="0" i="1" smtClean="0">
                        <a:solidFill>
                          <a:schemeClr val="tx1"/>
                        </a:solidFill>
                        <a:latin typeface="Cambria Math"/>
                      </a:rPr>
                      <m:t>𝑅𝑇𝑚</m:t>
                    </m:r>
                  </m:oMath>
                </a14:m>
                <a:r>
                  <a:rPr lang="en-GB" dirty="0">
                    <a:solidFill>
                      <a:schemeClr val="tx1"/>
                    </a:solidFill>
                  </a:rPr>
                  <a:t>                                      	    </a:t>
                </a:r>
                <a:r>
                  <a:rPr lang="en-GB" dirty="0" smtClean="0">
                    <a:solidFill>
                      <a:schemeClr val="tx1"/>
                    </a:solidFill>
                  </a:rPr>
                  <a:t>                                      (1)</a:t>
                </a:r>
                <a:endParaRPr lang="en-GB" dirty="0">
                  <a:solidFill>
                    <a:schemeClr val="tx1"/>
                  </a:solidFill>
                </a:endParaRPr>
              </a:p>
              <a:p>
                <a:pPr>
                  <a:spcBef>
                    <a:spcPts val="0"/>
                  </a:spcBef>
                  <a:spcAft>
                    <a:spcPts val="0"/>
                  </a:spcAft>
                </a:pPr>
                <a14:m>
                  <m:oMath xmlns:m="http://schemas.openxmlformats.org/officeDocument/2006/math">
                    <m:r>
                      <a:rPr lang="en-GB" b="0" i="1" smtClean="0">
                        <a:solidFill>
                          <a:schemeClr val="tx1"/>
                        </a:solidFill>
                        <a:latin typeface="Cambria Math"/>
                      </a:rPr>
                      <m:t>𝑃𝑉</m:t>
                    </m:r>
                    <m:r>
                      <a:rPr lang="en-GB" b="0" i="1" smtClean="0">
                        <a:solidFill>
                          <a:schemeClr val="tx1"/>
                        </a:solidFill>
                        <a:latin typeface="Cambria Math"/>
                      </a:rPr>
                      <m:t>=</m:t>
                    </m:r>
                    <m:r>
                      <a:rPr lang="en-GB" b="0" i="1" smtClean="0">
                        <a:solidFill>
                          <a:schemeClr val="tx1"/>
                        </a:solidFill>
                        <a:latin typeface="Cambria Math"/>
                      </a:rPr>
                      <m:t>𝑚𝑅𝑇</m:t>
                    </m:r>
                  </m:oMath>
                </a14:m>
                <a:r>
                  <a:rPr lang="en-GB" dirty="0">
                    <a:solidFill>
                      <a:schemeClr val="tx1"/>
                    </a:solidFill>
                  </a:rPr>
                  <a:t>                                      	  </a:t>
                </a:r>
                <a:r>
                  <a:rPr lang="en-GB" dirty="0" smtClean="0">
                    <a:solidFill>
                      <a:schemeClr val="tx1"/>
                    </a:solidFill>
                  </a:rPr>
                  <a:t>                                        (2)</a:t>
                </a:r>
                <a:endParaRPr lang="en-GB" dirty="0">
                  <a:solidFill>
                    <a:schemeClr val="tx1"/>
                  </a:solidFill>
                </a:endParaRPr>
              </a:p>
              <a:p>
                <a:pPr>
                  <a:spcBef>
                    <a:spcPts val="0"/>
                  </a:spcBef>
                  <a:spcAft>
                    <a:spcPts val="0"/>
                  </a:spcAft>
                </a:pPr>
                <a14:m>
                  <m:oMath xmlns:m="http://schemas.openxmlformats.org/officeDocument/2006/math">
                    <m:r>
                      <a:rPr lang="en-GB" b="0" i="1" smtClean="0">
                        <a:solidFill>
                          <a:schemeClr val="tx1"/>
                        </a:solidFill>
                        <a:latin typeface="Cambria Math"/>
                      </a:rPr>
                      <m:t>𝑑𝑚</m:t>
                    </m:r>
                    <m:r>
                      <a:rPr lang="en-GB" b="0" i="1" smtClean="0">
                        <a:solidFill>
                          <a:schemeClr val="tx1"/>
                        </a:solidFill>
                        <a:latin typeface="Cambria Math"/>
                      </a:rPr>
                      <m:t>=</m:t>
                    </m:r>
                    <m:r>
                      <a:rPr lang="en-GB" b="0" i="1" smtClean="0">
                        <a:solidFill>
                          <a:schemeClr val="tx1"/>
                        </a:solidFill>
                        <a:latin typeface="Cambria Math"/>
                      </a:rPr>
                      <m:t>𝑔</m:t>
                    </m:r>
                    <m:sSub>
                      <m:sSubPr>
                        <m:ctrlPr>
                          <a:rPr lang="en-GB" b="0" i="1" smtClean="0">
                            <a:solidFill>
                              <a:schemeClr val="tx1"/>
                            </a:solidFill>
                            <a:latin typeface="Cambria Math"/>
                          </a:rPr>
                        </m:ctrlPr>
                      </m:sSubPr>
                      <m:e>
                        <m:r>
                          <a:rPr lang="en-GB" b="0" i="1" smtClean="0">
                            <a:solidFill>
                              <a:schemeClr val="tx1"/>
                            </a:solidFill>
                            <a:latin typeface="Cambria Math"/>
                          </a:rPr>
                          <m:t>𝐴</m:t>
                        </m:r>
                      </m:e>
                      <m:sub>
                        <m:r>
                          <a:rPr lang="en-GB" b="0" i="1" smtClean="0">
                            <a:solidFill>
                              <a:schemeClr val="tx1"/>
                            </a:solidFill>
                            <a:latin typeface="Cambria Math"/>
                          </a:rPr>
                          <m:t>𝑖</m:t>
                        </m:r>
                      </m:sub>
                    </m:sSub>
                    <m:r>
                      <a:rPr lang="en-GB" b="0" i="1" smtClean="0">
                        <a:solidFill>
                          <a:schemeClr val="tx1"/>
                        </a:solidFill>
                        <a:latin typeface="Cambria Math"/>
                      </a:rPr>
                      <m:t>−</m:t>
                    </m:r>
                    <m:r>
                      <a:rPr lang="en-GB" b="0" i="1" smtClean="0">
                        <a:solidFill>
                          <a:schemeClr val="tx1"/>
                        </a:solidFill>
                        <a:latin typeface="Cambria Math"/>
                      </a:rPr>
                      <m:t>𝑔</m:t>
                    </m:r>
                    <m:sSub>
                      <m:sSubPr>
                        <m:ctrlPr>
                          <a:rPr lang="en-GB" b="0" i="1" smtClean="0">
                            <a:solidFill>
                              <a:schemeClr val="tx1"/>
                            </a:solidFill>
                            <a:latin typeface="Cambria Math"/>
                          </a:rPr>
                        </m:ctrlPr>
                      </m:sSubPr>
                      <m:e>
                        <m:r>
                          <a:rPr lang="en-GB" b="0" i="1" smtClean="0">
                            <a:solidFill>
                              <a:schemeClr val="tx1"/>
                            </a:solidFill>
                            <a:latin typeface="Cambria Math"/>
                          </a:rPr>
                          <m:t>𝐴</m:t>
                        </m:r>
                      </m:e>
                      <m:sub>
                        <m:r>
                          <a:rPr lang="en-GB" b="0" i="1" smtClean="0">
                            <a:solidFill>
                              <a:schemeClr val="tx1"/>
                            </a:solidFill>
                            <a:latin typeface="Cambria Math"/>
                          </a:rPr>
                          <m:t>𝑜</m:t>
                        </m:r>
                      </m:sub>
                    </m:sSub>
                  </m:oMath>
                </a14:m>
                <a:r>
                  <a:rPr lang="en-GB" i="1" dirty="0" smtClean="0">
                    <a:solidFill>
                      <a:schemeClr val="tx1"/>
                    </a:solidFill>
                    <a:latin typeface="Cambria Math"/>
                  </a:rPr>
                  <a:t>		                                               </a:t>
                </a:r>
                <a:r>
                  <a:rPr lang="en-GB" dirty="0" smtClean="0">
                    <a:solidFill>
                      <a:schemeClr val="tx1"/>
                    </a:solidFill>
                    <a:latin typeface="Cambria Math"/>
                  </a:rPr>
                  <a:t>(3)</a:t>
                </a:r>
              </a:p>
              <a:p>
                <a:pPr>
                  <a:spcBef>
                    <a:spcPts val="0"/>
                  </a:spcBef>
                  <a:spcAft>
                    <a:spcPts val="0"/>
                  </a:spcAft>
                </a:pPr>
                <a14:m>
                  <m:oMath xmlns:m="http://schemas.openxmlformats.org/officeDocument/2006/math">
                    <m:f>
                      <m:fPr>
                        <m:ctrlPr>
                          <a:rPr lang="en-GB" i="1">
                            <a:solidFill>
                              <a:schemeClr val="tx1"/>
                            </a:solidFill>
                            <a:latin typeface="Cambria Math"/>
                          </a:rPr>
                        </m:ctrlPr>
                      </m:fPr>
                      <m:num>
                        <m:r>
                          <a:rPr lang="en-GB" i="1">
                            <a:solidFill>
                              <a:schemeClr val="tx1"/>
                            </a:solidFill>
                            <a:latin typeface="Cambria Math"/>
                          </a:rPr>
                          <m:t>𝑑𝑃</m:t>
                        </m:r>
                      </m:num>
                      <m:den>
                        <m:r>
                          <a:rPr lang="en-GB" i="1">
                            <a:solidFill>
                              <a:schemeClr val="tx1"/>
                            </a:solidFill>
                            <a:latin typeface="Cambria Math"/>
                          </a:rPr>
                          <m:t>𝑃</m:t>
                        </m:r>
                      </m:den>
                    </m:f>
                    <m:r>
                      <a:rPr lang="en-GB" i="1">
                        <a:solidFill>
                          <a:schemeClr val="tx1"/>
                        </a:solidFill>
                        <a:latin typeface="Cambria Math"/>
                      </a:rPr>
                      <m:t>+</m:t>
                    </m:r>
                    <m:f>
                      <m:fPr>
                        <m:ctrlPr>
                          <a:rPr lang="en-GB" i="1">
                            <a:solidFill>
                              <a:schemeClr val="tx1"/>
                            </a:solidFill>
                            <a:latin typeface="Cambria Math"/>
                          </a:rPr>
                        </m:ctrlPr>
                      </m:fPr>
                      <m:num>
                        <m:r>
                          <a:rPr lang="en-GB" i="1">
                            <a:solidFill>
                              <a:schemeClr val="tx1"/>
                            </a:solidFill>
                            <a:latin typeface="Cambria Math"/>
                          </a:rPr>
                          <m:t>𝑑𝑉</m:t>
                        </m:r>
                      </m:num>
                      <m:den>
                        <m:r>
                          <a:rPr lang="en-GB" i="1">
                            <a:solidFill>
                              <a:schemeClr val="tx1"/>
                            </a:solidFill>
                            <a:latin typeface="Cambria Math"/>
                          </a:rPr>
                          <m:t>𝑉</m:t>
                        </m:r>
                      </m:den>
                    </m:f>
                    <m:r>
                      <a:rPr lang="en-GB" i="1">
                        <a:solidFill>
                          <a:schemeClr val="tx1"/>
                        </a:solidFill>
                        <a:latin typeface="Cambria Math"/>
                      </a:rPr>
                      <m:t>=</m:t>
                    </m:r>
                    <m:f>
                      <m:fPr>
                        <m:ctrlPr>
                          <a:rPr lang="en-GB" i="1">
                            <a:solidFill>
                              <a:schemeClr val="tx1"/>
                            </a:solidFill>
                            <a:latin typeface="Cambria Math"/>
                          </a:rPr>
                        </m:ctrlPr>
                      </m:fPr>
                      <m:num>
                        <m:r>
                          <a:rPr lang="en-GB" i="1">
                            <a:solidFill>
                              <a:schemeClr val="tx1"/>
                            </a:solidFill>
                            <a:latin typeface="Cambria Math"/>
                          </a:rPr>
                          <m:t>𝑑𝑚</m:t>
                        </m:r>
                      </m:num>
                      <m:den>
                        <m:r>
                          <a:rPr lang="en-GB" i="1">
                            <a:solidFill>
                              <a:schemeClr val="tx1"/>
                            </a:solidFill>
                            <a:latin typeface="Cambria Math"/>
                          </a:rPr>
                          <m:t>𝑚</m:t>
                        </m:r>
                      </m:den>
                    </m:f>
                    <m:r>
                      <a:rPr lang="en-GB" i="1">
                        <a:solidFill>
                          <a:schemeClr val="tx1"/>
                        </a:solidFill>
                        <a:latin typeface="Cambria Math"/>
                      </a:rPr>
                      <m:t>+</m:t>
                    </m:r>
                    <m:f>
                      <m:fPr>
                        <m:ctrlPr>
                          <a:rPr lang="en-GB" i="1">
                            <a:solidFill>
                              <a:schemeClr val="tx1"/>
                            </a:solidFill>
                            <a:latin typeface="Cambria Math"/>
                          </a:rPr>
                        </m:ctrlPr>
                      </m:fPr>
                      <m:num>
                        <m:r>
                          <a:rPr lang="en-GB" i="1">
                            <a:solidFill>
                              <a:schemeClr val="tx1"/>
                            </a:solidFill>
                            <a:latin typeface="Cambria Math"/>
                          </a:rPr>
                          <m:t>𝑑𝑇</m:t>
                        </m:r>
                      </m:num>
                      <m:den>
                        <m:r>
                          <a:rPr lang="en-GB" i="1">
                            <a:solidFill>
                              <a:schemeClr val="tx1"/>
                            </a:solidFill>
                            <a:latin typeface="Cambria Math"/>
                          </a:rPr>
                          <m:t>𝑇</m:t>
                        </m:r>
                      </m:den>
                    </m:f>
                  </m:oMath>
                </a14:m>
                <a:r>
                  <a:rPr lang="en-GB" dirty="0">
                    <a:solidFill>
                      <a:schemeClr val="tx1"/>
                    </a:solidFill>
                  </a:rPr>
                  <a:t>                                      	      </a:t>
                </a:r>
                <a:r>
                  <a:rPr lang="en-GB" dirty="0" smtClean="0">
                    <a:solidFill>
                      <a:schemeClr val="tx1"/>
                    </a:solidFill>
                  </a:rPr>
                  <a:t>                                    </a:t>
                </a:r>
                <a:r>
                  <a:rPr lang="en-GB" dirty="0">
                    <a:solidFill>
                      <a:schemeClr val="tx1"/>
                    </a:solidFill>
                  </a:rPr>
                  <a:t>(4)</a:t>
                </a:r>
              </a:p>
              <a:p>
                <a:pPr>
                  <a:spcBef>
                    <a:spcPts val="0"/>
                  </a:spcBef>
                  <a:spcAft>
                    <a:spcPts val="0"/>
                  </a:spcAft>
                </a:pPr>
                <a:endParaRPr lang="en-GB" dirty="0">
                  <a:solidFill>
                    <a:schemeClr val="tx1"/>
                  </a:solidFill>
                </a:endParaRPr>
              </a:p>
            </p:txBody>
          </p:sp>
        </mc:Choice>
        <mc:Fallback xmlns="">
          <p:sp>
            <p:nvSpPr>
              <p:cNvPr id="118" name="TextBox 117"/>
              <p:cNvSpPr txBox="1">
                <a:spLocks noRot="1" noChangeAspect="1" noMove="1" noResize="1" noEditPoints="1" noAdjustHandles="1" noChangeArrowheads="1" noChangeShapeType="1" noTextEdit="1"/>
              </p:cNvSpPr>
              <p:nvPr/>
            </p:nvSpPr>
            <p:spPr>
              <a:xfrm>
                <a:off x="10729191" y="9139401"/>
                <a:ext cx="8892000" cy="2515087"/>
              </a:xfrm>
              <a:prstGeom prst="rect">
                <a:avLst/>
              </a:prstGeom>
              <a:blipFill rotWithShape="1">
                <a:blip r:embed="rId7"/>
                <a:stretch>
                  <a:fillRect/>
                </a:stretch>
              </a:blipFill>
              <a:ln>
                <a:noFill/>
              </a:ln>
            </p:spPr>
            <p:txBody>
              <a:bodyPr/>
              <a:lstStyle/>
              <a:p>
                <a:r>
                  <a:rPr lang="en-GB">
                    <a:noFill/>
                  </a:rPr>
                  <a:t> </a:t>
                </a:r>
              </a:p>
            </p:txBody>
          </p:sp>
        </mc:Fallback>
      </mc:AlternateContent>
      <p:graphicFrame>
        <p:nvGraphicFramePr>
          <p:cNvPr id="30" name="Table 29"/>
          <p:cNvGraphicFramePr>
            <a:graphicFrameLocks noGrp="1"/>
          </p:cNvGraphicFramePr>
          <p:nvPr>
            <p:extLst>
              <p:ext uri="{D42A27DB-BD31-4B8C-83A1-F6EECF244321}">
                <p14:modId xmlns:p14="http://schemas.microsoft.com/office/powerpoint/2010/main" val="2142230412"/>
              </p:ext>
            </p:extLst>
          </p:nvPr>
        </p:nvGraphicFramePr>
        <p:xfrm>
          <a:off x="10737425" y="18535564"/>
          <a:ext cx="8326998" cy="1508760"/>
        </p:xfrm>
        <a:graphic>
          <a:graphicData uri="http://schemas.openxmlformats.org/drawingml/2006/table">
            <a:tbl>
              <a:tblPr>
                <a:tableStyleId>{5C22544A-7EE6-4342-B048-85BDC9FD1C3A}</a:tableStyleId>
              </a:tblPr>
              <a:tblGrid>
                <a:gridCol w="4733994"/>
                <a:gridCol w="1991117"/>
                <a:gridCol w="1601887"/>
              </a:tblGrid>
              <a:tr h="121285">
                <a:tc>
                  <a:txBody>
                    <a:bodyPr/>
                    <a:lstStyle/>
                    <a:p>
                      <a:pPr marL="1270" indent="-11430" algn="ctr">
                        <a:lnSpc>
                          <a:spcPct val="110000"/>
                        </a:lnSpc>
                        <a:spcBef>
                          <a:spcPts val="240"/>
                        </a:spcBef>
                        <a:spcAft>
                          <a:spcPts val="0"/>
                        </a:spcAft>
                      </a:pPr>
                      <a:r>
                        <a:rPr lang="en-US" sz="1800" dirty="0">
                          <a:effectLst/>
                        </a:rPr>
                        <a:t>Variable</a:t>
                      </a:r>
                      <a:endParaRPr lang="en-GB" sz="1800" dirty="0">
                        <a:effectLst/>
                        <a:latin typeface="Times New Roman"/>
                        <a:ea typeface="PMingLiU"/>
                      </a:endParaRPr>
                    </a:p>
                  </a:txBody>
                  <a:tcPr marL="68580" marR="68580" marT="0" marB="0" anchor="ctr"/>
                </a:tc>
                <a:tc>
                  <a:txBody>
                    <a:bodyPr/>
                    <a:lstStyle/>
                    <a:p>
                      <a:pPr algn="ctr">
                        <a:lnSpc>
                          <a:spcPct val="110000"/>
                        </a:lnSpc>
                        <a:spcBef>
                          <a:spcPts val="240"/>
                        </a:spcBef>
                        <a:spcAft>
                          <a:spcPts val="0"/>
                        </a:spcAft>
                      </a:pPr>
                      <a:r>
                        <a:rPr lang="en-US" sz="1800" dirty="0">
                          <a:effectLst/>
                        </a:rPr>
                        <a:t>Value</a:t>
                      </a:r>
                      <a:endParaRPr lang="en-GB" sz="1800" dirty="0">
                        <a:effectLst/>
                        <a:latin typeface="Times New Roman"/>
                        <a:ea typeface="PMingLiU"/>
                      </a:endParaRPr>
                    </a:p>
                  </a:txBody>
                  <a:tcPr marL="68580" marR="68580" marT="0" marB="0" anchor="ctr"/>
                </a:tc>
                <a:tc>
                  <a:txBody>
                    <a:bodyPr/>
                    <a:lstStyle/>
                    <a:p>
                      <a:pPr algn="ctr">
                        <a:lnSpc>
                          <a:spcPct val="110000"/>
                        </a:lnSpc>
                        <a:spcBef>
                          <a:spcPts val="240"/>
                        </a:spcBef>
                        <a:spcAft>
                          <a:spcPts val="0"/>
                        </a:spcAft>
                      </a:pPr>
                      <a:r>
                        <a:rPr lang="en-US" sz="1800">
                          <a:effectLst/>
                        </a:rPr>
                        <a:t>Unit</a:t>
                      </a:r>
                      <a:endParaRPr lang="en-GB" sz="1800">
                        <a:effectLst/>
                        <a:latin typeface="Times New Roman"/>
                        <a:ea typeface="PMingLiU"/>
                      </a:endParaRPr>
                    </a:p>
                  </a:txBody>
                  <a:tcPr marL="68580" marR="68580" marT="0" marB="0" anchor="ctr"/>
                </a:tc>
              </a:tr>
              <a:tr h="79375">
                <a:tc>
                  <a:txBody>
                    <a:bodyPr/>
                    <a:lstStyle/>
                    <a:p>
                      <a:pPr marL="1270" indent="-11430" algn="ctr">
                        <a:lnSpc>
                          <a:spcPct val="110000"/>
                        </a:lnSpc>
                        <a:spcAft>
                          <a:spcPts val="0"/>
                        </a:spcAft>
                      </a:pPr>
                      <a:r>
                        <a:rPr lang="en-US" sz="1800">
                          <a:effectLst/>
                        </a:rPr>
                        <a:t>Cold side wall temperature (T</a:t>
                      </a:r>
                      <a:r>
                        <a:rPr lang="en-US" sz="1800" baseline="-25000">
                          <a:effectLst/>
                        </a:rPr>
                        <a:t>k</a:t>
                      </a:r>
                      <a:r>
                        <a:rPr lang="en-US" sz="1800">
                          <a:effectLst/>
                        </a:rPr>
                        <a:t>)</a:t>
                      </a:r>
                      <a:endParaRPr lang="en-GB" sz="1800">
                        <a:effectLst/>
                        <a:latin typeface="Times New Roman"/>
                        <a:ea typeface="PMingLiU"/>
                      </a:endParaRPr>
                    </a:p>
                  </a:txBody>
                  <a:tcPr marL="68580" marR="68580" marT="0" marB="0" anchor="ctr"/>
                </a:tc>
                <a:tc>
                  <a:txBody>
                    <a:bodyPr/>
                    <a:lstStyle/>
                    <a:p>
                      <a:pPr algn="ctr">
                        <a:lnSpc>
                          <a:spcPct val="110000"/>
                        </a:lnSpc>
                        <a:spcAft>
                          <a:spcPts val="0"/>
                        </a:spcAft>
                      </a:pPr>
                      <a:r>
                        <a:rPr lang="en-US" sz="1800">
                          <a:effectLst/>
                        </a:rPr>
                        <a:t>50</a:t>
                      </a:r>
                      <a:endParaRPr lang="en-GB" sz="1800">
                        <a:effectLst/>
                        <a:latin typeface="Times New Roman"/>
                        <a:ea typeface="PMingLiU"/>
                      </a:endParaRPr>
                    </a:p>
                  </a:txBody>
                  <a:tcPr marL="68580" marR="68580" marT="0" marB="0" anchor="ctr"/>
                </a:tc>
                <a:tc>
                  <a:txBody>
                    <a:bodyPr/>
                    <a:lstStyle/>
                    <a:p>
                      <a:pPr algn="ctr">
                        <a:lnSpc>
                          <a:spcPct val="110000"/>
                        </a:lnSpc>
                        <a:spcAft>
                          <a:spcPts val="0"/>
                        </a:spcAft>
                      </a:pPr>
                      <a:r>
                        <a:rPr lang="en-US" sz="1800" baseline="30000">
                          <a:effectLst/>
                        </a:rPr>
                        <a:t>°</a:t>
                      </a:r>
                      <a:r>
                        <a:rPr lang="en-US" sz="1800">
                          <a:effectLst/>
                        </a:rPr>
                        <a:t>C</a:t>
                      </a:r>
                      <a:endParaRPr lang="en-GB" sz="1800">
                        <a:effectLst/>
                        <a:latin typeface="Times New Roman"/>
                        <a:ea typeface="PMingLiU"/>
                      </a:endParaRPr>
                    </a:p>
                  </a:txBody>
                  <a:tcPr marL="68580" marR="68580" marT="0" marB="0" anchor="ctr"/>
                </a:tc>
              </a:tr>
              <a:tr h="0">
                <a:tc>
                  <a:txBody>
                    <a:bodyPr/>
                    <a:lstStyle/>
                    <a:p>
                      <a:pPr marL="1270" indent="-11430" algn="ctr">
                        <a:lnSpc>
                          <a:spcPct val="110000"/>
                        </a:lnSpc>
                        <a:spcAft>
                          <a:spcPts val="0"/>
                        </a:spcAft>
                      </a:pPr>
                      <a:r>
                        <a:rPr lang="en-US" sz="1800" dirty="0">
                          <a:effectLst/>
                        </a:rPr>
                        <a:t>Hot side wall temperature (</a:t>
                      </a:r>
                      <a:r>
                        <a:rPr lang="en-US" sz="1800" dirty="0" err="1">
                          <a:effectLst/>
                        </a:rPr>
                        <a:t>T</a:t>
                      </a:r>
                      <a:r>
                        <a:rPr lang="en-US" sz="1800" baseline="-25000" dirty="0" err="1">
                          <a:effectLst/>
                        </a:rPr>
                        <a:t>h</a:t>
                      </a:r>
                      <a:r>
                        <a:rPr lang="en-US" sz="1800" dirty="0">
                          <a:effectLst/>
                        </a:rPr>
                        <a:t>)</a:t>
                      </a:r>
                      <a:endParaRPr lang="en-GB" sz="1800" dirty="0">
                        <a:effectLst/>
                        <a:latin typeface="Times New Roman"/>
                        <a:ea typeface="PMingLiU"/>
                      </a:endParaRPr>
                    </a:p>
                  </a:txBody>
                  <a:tcPr marL="68580" marR="68580" marT="0" marB="0" anchor="ctr"/>
                </a:tc>
                <a:tc>
                  <a:txBody>
                    <a:bodyPr/>
                    <a:lstStyle/>
                    <a:p>
                      <a:pPr algn="ctr">
                        <a:lnSpc>
                          <a:spcPct val="110000"/>
                        </a:lnSpc>
                        <a:spcAft>
                          <a:spcPts val="0"/>
                        </a:spcAft>
                      </a:pPr>
                      <a:r>
                        <a:rPr lang="en-US" sz="1800">
                          <a:effectLst/>
                        </a:rPr>
                        <a:t>300</a:t>
                      </a:r>
                      <a:endParaRPr lang="en-GB" sz="1800">
                        <a:effectLst/>
                        <a:latin typeface="Times New Roman"/>
                        <a:ea typeface="PMingLiU"/>
                      </a:endParaRPr>
                    </a:p>
                  </a:txBody>
                  <a:tcPr marL="68580" marR="68580" marT="0" marB="0" anchor="ctr"/>
                </a:tc>
                <a:tc>
                  <a:txBody>
                    <a:bodyPr/>
                    <a:lstStyle/>
                    <a:p>
                      <a:pPr algn="ctr">
                        <a:lnSpc>
                          <a:spcPct val="110000"/>
                        </a:lnSpc>
                        <a:spcAft>
                          <a:spcPts val="0"/>
                        </a:spcAft>
                      </a:pPr>
                      <a:r>
                        <a:rPr lang="en-US" sz="1800" baseline="30000" dirty="0">
                          <a:effectLst/>
                        </a:rPr>
                        <a:t>°</a:t>
                      </a:r>
                      <a:r>
                        <a:rPr lang="en-US" sz="1800" dirty="0">
                          <a:effectLst/>
                        </a:rPr>
                        <a:t>C</a:t>
                      </a:r>
                      <a:endParaRPr lang="en-GB" sz="1800" dirty="0">
                        <a:effectLst/>
                        <a:latin typeface="Times New Roman"/>
                        <a:ea typeface="PMingLiU"/>
                      </a:endParaRPr>
                    </a:p>
                  </a:txBody>
                  <a:tcPr marL="68580" marR="68580" marT="0" marB="0" anchor="ctr"/>
                </a:tc>
              </a:tr>
              <a:tr h="144145">
                <a:tc>
                  <a:txBody>
                    <a:bodyPr/>
                    <a:lstStyle/>
                    <a:p>
                      <a:pPr marL="1270" indent="-11430" algn="ctr">
                        <a:lnSpc>
                          <a:spcPct val="110000"/>
                        </a:lnSpc>
                        <a:spcAft>
                          <a:spcPts val="0"/>
                        </a:spcAft>
                      </a:pPr>
                      <a:r>
                        <a:rPr lang="en-US" sz="1800" dirty="0">
                          <a:effectLst/>
                        </a:rPr>
                        <a:t>Mean operating pressure (</a:t>
                      </a:r>
                      <a:r>
                        <a:rPr lang="en-US" sz="1800" dirty="0" err="1">
                          <a:effectLst/>
                        </a:rPr>
                        <a:t>P</a:t>
                      </a:r>
                      <a:r>
                        <a:rPr lang="en-US" sz="1800" baseline="-25000" dirty="0" err="1">
                          <a:effectLst/>
                        </a:rPr>
                        <a:t>mean</a:t>
                      </a:r>
                      <a:r>
                        <a:rPr lang="en-US" sz="1800" dirty="0">
                          <a:effectLst/>
                        </a:rPr>
                        <a:t>)</a:t>
                      </a:r>
                      <a:endParaRPr lang="en-GB" sz="1800" dirty="0">
                        <a:effectLst/>
                        <a:latin typeface="Times New Roman"/>
                        <a:ea typeface="PMingLiU"/>
                      </a:endParaRPr>
                    </a:p>
                  </a:txBody>
                  <a:tcPr marL="68580" marR="68580" marT="0" marB="0" anchor="ctr"/>
                </a:tc>
                <a:tc>
                  <a:txBody>
                    <a:bodyPr/>
                    <a:lstStyle/>
                    <a:p>
                      <a:pPr algn="ctr">
                        <a:lnSpc>
                          <a:spcPct val="110000"/>
                        </a:lnSpc>
                        <a:spcAft>
                          <a:spcPts val="0"/>
                        </a:spcAft>
                      </a:pPr>
                      <a:r>
                        <a:rPr lang="en-US" sz="1800">
                          <a:effectLst/>
                        </a:rPr>
                        <a:t>2</a:t>
                      </a:r>
                      <a:endParaRPr lang="en-GB" sz="1800">
                        <a:effectLst/>
                        <a:latin typeface="Times New Roman"/>
                        <a:ea typeface="PMingLiU"/>
                      </a:endParaRPr>
                    </a:p>
                  </a:txBody>
                  <a:tcPr marL="68580" marR="68580" marT="0" marB="0" anchor="ctr"/>
                </a:tc>
                <a:tc>
                  <a:txBody>
                    <a:bodyPr/>
                    <a:lstStyle/>
                    <a:p>
                      <a:pPr algn="ctr">
                        <a:lnSpc>
                          <a:spcPct val="110000"/>
                        </a:lnSpc>
                        <a:spcAft>
                          <a:spcPts val="0"/>
                        </a:spcAft>
                      </a:pPr>
                      <a:r>
                        <a:rPr lang="en-US" sz="1800">
                          <a:effectLst/>
                        </a:rPr>
                        <a:t>bar</a:t>
                      </a:r>
                      <a:endParaRPr lang="en-GB" sz="1800">
                        <a:effectLst/>
                        <a:latin typeface="Times New Roman"/>
                        <a:ea typeface="PMingLiU"/>
                      </a:endParaRPr>
                    </a:p>
                  </a:txBody>
                  <a:tcPr marL="68580" marR="68580" marT="0" marB="0" anchor="ctr"/>
                </a:tc>
              </a:tr>
              <a:tr h="144145">
                <a:tc>
                  <a:txBody>
                    <a:bodyPr/>
                    <a:lstStyle/>
                    <a:p>
                      <a:pPr marL="1270" indent="-11430" algn="ctr">
                        <a:lnSpc>
                          <a:spcPct val="110000"/>
                        </a:lnSpc>
                        <a:spcAft>
                          <a:spcPts val="0"/>
                        </a:spcAft>
                      </a:pPr>
                      <a:r>
                        <a:rPr lang="en-US" sz="1800">
                          <a:effectLst/>
                        </a:rPr>
                        <a:t>Operating frequency (f)</a:t>
                      </a:r>
                      <a:endParaRPr lang="en-GB" sz="1800">
                        <a:effectLst/>
                        <a:latin typeface="Times New Roman"/>
                        <a:ea typeface="PMingLiU"/>
                      </a:endParaRPr>
                    </a:p>
                  </a:txBody>
                  <a:tcPr marL="68580" marR="68580" marT="0" marB="0" anchor="ctr"/>
                </a:tc>
                <a:tc>
                  <a:txBody>
                    <a:bodyPr/>
                    <a:lstStyle/>
                    <a:p>
                      <a:pPr algn="ctr">
                        <a:lnSpc>
                          <a:spcPct val="110000"/>
                        </a:lnSpc>
                        <a:spcAft>
                          <a:spcPts val="0"/>
                        </a:spcAft>
                      </a:pPr>
                      <a:r>
                        <a:rPr lang="en-US" sz="1800">
                          <a:effectLst/>
                        </a:rPr>
                        <a:t>20</a:t>
                      </a:r>
                      <a:endParaRPr lang="en-GB" sz="1800">
                        <a:effectLst/>
                        <a:latin typeface="Times New Roman"/>
                        <a:ea typeface="PMingLiU"/>
                      </a:endParaRPr>
                    </a:p>
                  </a:txBody>
                  <a:tcPr marL="68580" marR="68580" marT="0" marB="0" anchor="ctr"/>
                </a:tc>
                <a:tc>
                  <a:txBody>
                    <a:bodyPr/>
                    <a:lstStyle/>
                    <a:p>
                      <a:pPr algn="ctr">
                        <a:lnSpc>
                          <a:spcPct val="110000"/>
                        </a:lnSpc>
                        <a:spcAft>
                          <a:spcPts val="0"/>
                        </a:spcAft>
                      </a:pPr>
                      <a:r>
                        <a:rPr lang="en-US" sz="1800" dirty="0">
                          <a:effectLst/>
                        </a:rPr>
                        <a:t>Hz</a:t>
                      </a:r>
                      <a:endParaRPr lang="en-GB" sz="1800" dirty="0">
                        <a:effectLst/>
                        <a:latin typeface="Times New Roman"/>
                        <a:ea typeface="PMingLiU"/>
                      </a:endParaRPr>
                    </a:p>
                  </a:txBody>
                  <a:tcPr marL="68580" marR="68580" marT="0" marB="0" anchor="ctr"/>
                </a:tc>
              </a:tr>
            </a:tbl>
          </a:graphicData>
        </a:graphic>
      </p:graphicFrame>
      <p:sp>
        <p:nvSpPr>
          <p:cNvPr id="31" name="Rectangle 3"/>
          <p:cNvSpPr>
            <a:spLocks noChangeArrowheads="1"/>
          </p:cNvSpPr>
          <p:nvPr/>
        </p:nvSpPr>
        <p:spPr bwMode="auto">
          <a:xfrm>
            <a:off x="11485275" y="18104397"/>
            <a:ext cx="69436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0" i="0" u="none" strike="noStrike" cap="none" normalizeH="0" baseline="0" dirty="0" smtClean="0">
                <a:ln>
                  <a:noFill/>
                </a:ln>
                <a:effectLst/>
                <a:latin typeface="Times New Roman" pitchFamily="18" charset="0"/>
                <a:ea typeface="PMingLiU" pitchFamily="18" charset="-120"/>
                <a:cs typeface="Times New Roman" pitchFamily="18" charset="0"/>
              </a:rPr>
              <a:t>TABLE I: OPERATING PARAMETERS FOR THE SIMULATION</a:t>
            </a:r>
            <a:endParaRPr kumimoji="0" lang="en-US" altLang="en-US" sz="1400" b="0" i="0" u="none" strike="noStrike" cap="none" normalizeH="0" baseline="0" dirty="0" smtClean="0">
              <a:ln>
                <a:noFill/>
              </a:ln>
              <a:effectLst/>
            </a:endParaRPr>
          </a:p>
        </p:txBody>
      </p:sp>
      <p:grpSp>
        <p:nvGrpSpPr>
          <p:cNvPr id="36" name="Group 35"/>
          <p:cNvGrpSpPr/>
          <p:nvPr/>
        </p:nvGrpSpPr>
        <p:grpSpPr>
          <a:xfrm>
            <a:off x="20669863" y="5155118"/>
            <a:ext cx="8932701" cy="7609737"/>
            <a:chOff x="20652167" y="4836909"/>
            <a:chExt cx="8932701" cy="7609737"/>
          </a:xfrm>
        </p:grpSpPr>
        <p:pic>
          <p:nvPicPr>
            <p:cNvPr id="1028"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652167" y="4836909"/>
              <a:ext cx="4667968" cy="30751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rotWithShape="1">
            <a:blip r:embed="rId9">
              <a:extLst>
                <a:ext uri="{28A0092B-C50C-407E-A947-70E740481C1C}">
                  <a14:useLocalDpi xmlns:a14="http://schemas.microsoft.com/office/drawing/2010/main" val="0"/>
                </a:ext>
              </a:extLst>
            </a:blip>
            <a:srcRect r="2915"/>
            <a:stretch/>
          </p:blipFill>
          <p:spPr bwMode="auto">
            <a:xfrm>
              <a:off x="25177461" y="4876883"/>
              <a:ext cx="4367694" cy="3134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9" name="Rectangle 3"/>
            <p:cNvSpPr>
              <a:spLocks noChangeArrowheads="1"/>
            </p:cNvSpPr>
            <p:nvPr/>
          </p:nvSpPr>
          <p:spPr bwMode="auto">
            <a:xfrm>
              <a:off x="22106450" y="7840029"/>
              <a:ext cx="204705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algn="ctr"/>
              <a:r>
                <a:rPr lang="en-US" sz="1400" dirty="0" smtClean="0">
                  <a:latin typeface="Times New Roman" panose="02020603050405020304" pitchFamily="18" charset="0"/>
                  <a:cs typeface="Times New Roman" panose="02020603050405020304" pitchFamily="18" charset="0"/>
                </a:rPr>
                <a:t>Fig 3. </a:t>
              </a:r>
              <a:r>
                <a:rPr lang="en-US" sz="1400" dirty="0">
                  <a:latin typeface="Times New Roman" panose="02020603050405020304" pitchFamily="18" charset="0"/>
                  <a:cs typeface="Times New Roman" panose="02020603050405020304" pitchFamily="18" charset="0"/>
                </a:rPr>
                <a:t>PV diagram</a:t>
              </a:r>
              <a:endParaRPr lang="en-GB" sz="1400" dirty="0">
                <a:latin typeface="Times New Roman" panose="02020603050405020304" pitchFamily="18" charset="0"/>
                <a:cs typeface="Times New Roman" panose="02020603050405020304" pitchFamily="18" charset="0"/>
              </a:endParaRPr>
            </a:p>
          </p:txBody>
        </p:sp>
        <p:sp>
          <p:nvSpPr>
            <p:cNvPr id="161" name="Rectangle 3"/>
            <p:cNvSpPr>
              <a:spLocks noChangeArrowheads="1"/>
            </p:cNvSpPr>
            <p:nvPr/>
          </p:nvSpPr>
          <p:spPr bwMode="auto">
            <a:xfrm>
              <a:off x="25370528" y="7876033"/>
              <a:ext cx="388738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algn="ctr"/>
              <a:r>
                <a:rPr lang="en-US" sz="1400" dirty="0">
                  <a:latin typeface="Times New Roman" panose="02020603050405020304" pitchFamily="18" charset="0"/>
                  <a:cs typeface="Times New Roman" panose="02020603050405020304" pitchFamily="18" charset="0"/>
                </a:rPr>
                <a:t>Fig. </a:t>
              </a:r>
              <a:r>
                <a:rPr lang="en-US" sz="1400" dirty="0" smtClean="0">
                  <a:latin typeface="Times New Roman" panose="02020603050405020304" pitchFamily="18" charset="0"/>
                  <a:cs typeface="Times New Roman" panose="02020603050405020304" pitchFamily="18" charset="0"/>
                </a:rPr>
                <a:t>4. </a:t>
              </a:r>
              <a:r>
                <a:rPr lang="en-US" sz="1400" dirty="0">
                  <a:latin typeface="Times New Roman" panose="02020603050405020304" pitchFamily="18" charset="0"/>
                  <a:cs typeface="Times New Roman" panose="02020603050405020304" pitchFamily="18" charset="0"/>
                </a:rPr>
                <a:t>Cyclic energy with the crank </a:t>
              </a:r>
              <a:r>
                <a:rPr lang="en-US" sz="1400" dirty="0" smtClean="0">
                  <a:latin typeface="Times New Roman" panose="02020603050405020304" pitchFamily="18" charset="0"/>
                  <a:cs typeface="Times New Roman" panose="02020603050405020304" pitchFamily="18" charset="0"/>
                </a:rPr>
                <a:t>angle</a:t>
              </a:r>
              <a:endParaRPr lang="en-GB" sz="1400" dirty="0">
                <a:latin typeface="Times New Roman" panose="02020603050405020304" pitchFamily="18" charset="0"/>
                <a:cs typeface="Times New Roman" panose="02020603050405020304" pitchFamily="18" charset="0"/>
              </a:endParaRPr>
            </a:p>
          </p:txBody>
        </p:sp>
        <p:pic>
          <p:nvPicPr>
            <p:cNvPr id="103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796183" y="8812406"/>
              <a:ext cx="4402405" cy="30674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224675" y="8704493"/>
              <a:ext cx="4360193" cy="3216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3" name="Rectangle 3"/>
            <p:cNvSpPr>
              <a:spLocks noChangeArrowheads="1"/>
            </p:cNvSpPr>
            <p:nvPr/>
          </p:nvSpPr>
          <p:spPr bwMode="auto">
            <a:xfrm>
              <a:off x="21160801" y="11923426"/>
              <a:ext cx="393835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algn="ctr"/>
              <a:r>
                <a:rPr lang="en-US" sz="1400" dirty="0" smtClean="0">
                  <a:latin typeface="Times New Roman" panose="02020603050405020304" pitchFamily="18" charset="0"/>
                  <a:cs typeface="Times New Roman" panose="02020603050405020304" pitchFamily="18" charset="0"/>
                </a:rPr>
                <a:t>Fig 5. </a:t>
              </a:r>
              <a:r>
                <a:rPr lang="en-US" sz="1400" dirty="0">
                  <a:latin typeface="Times New Roman" panose="02020603050405020304" pitchFamily="18" charset="0"/>
                  <a:cs typeface="Times New Roman" panose="02020603050405020304" pitchFamily="18" charset="0"/>
                </a:rPr>
                <a:t>. Temperature gradient in the engine cells with the crank angle</a:t>
              </a:r>
              <a:endParaRPr lang="en-GB" sz="1400" dirty="0">
                <a:latin typeface="Times New Roman" panose="02020603050405020304" pitchFamily="18" charset="0"/>
                <a:cs typeface="Times New Roman" panose="02020603050405020304" pitchFamily="18" charset="0"/>
              </a:endParaRPr>
            </a:p>
          </p:txBody>
        </p:sp>
        <p:sp>
          <p:nvSpPr>
            <p:cNvPr id="164" name="Rectangle 3"/>
            <p:cNvSpPr>
              <a:spLocks noChangeArrowheads="1"/>
            </p:cNvSpPr>
            <p:nvPr/>
          </p:nvSpPr>
          <p:spPr bwMode="auto">
            <a:xfrm>
              <a:off x="25512707" y="11853332"/>
              <a:ext cx="388738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algn="ctr"/>
              <a:r>
                <a:rPr lang="en-US" sz="1400" dirty="0">
                  <a:latin typeface="Times New Roman" panose="02020603050405020304" pitchFamily="18" charset="0"/>
                  <a:cs typeface="Times New Roman" panose="02020603050405020304" pitchFamily="18" charset="0"/>
                </a:rPr>
                <a:t>Fig. </a:t>
              </a:r>
              <a:r>
                <a:rPr lang="en-US" sz="1400" dirty="0" smtClean="0">
                  <a:latin typeface="Times New Roman" panose="02020603050405020304" pitchFamily="18" charset="0"/>
                  <a:cs typeface="Times New Roman" panose="02020603050405020304" pitchFamily="18" charset="0"/>
                </a:rPr>
                <a:t>6. </a:t>
              </a:r>
              <a:r>
                <a:rPr lang="en-US" sz="1400" dirty="0">
                  <a:latin typeface="Times New Roman" panose="02020603050405020304" pitchFamily="18" charset="0"/>
                  <a:cs typeface="Times New Roman" panose="02020603050405020304" pitchFamily="18" charset="0"/>
                </a:rPr>
                <a:t>Mass flow rate in the engine cells with the crank angle</a:t>
              </a:r>
              <a:endParaRPr lang="en-GB" sz="1400" dirty="0">
                <a:latin typeface="Times New Roman" panose="02020603050405020304" pitchFamily="18" charset="0"/>
                <a:cs typeface="Times New Roman" panose="02020603050405020304" pitchFamily="18" charset="0"/>
              </a:endParaRPr>
            </a:p>
          </p:txBody>
        </p:sp>
      </p:grpSp>
      <p:sp>
        <p:nvSpPr>
          <p:cNvPr id="39" name="Rectangle 38"/>
          <p:cNvSpPr/>
          <p:nvPr/>
        </p:nvSpPr>
        <p:spPr>
          <a:xfrm>
            <a:off x="2308593" y="728684"/>
            <a:ext cx="1723854" cy="20408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pic>
        <p:nvPicPr>
          <p:cNvPr id="1026" name="Picture 2"/>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2286559" y="728684"/>
            <a:ext cx="1745888" cy="20428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4509545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3633</TotalTime>
  <Words>872</Words>
  <Application>Microsoft Office PowerPoint</Application>
  <PresentationFormat>Custom</PresentationFormat>
  <Paragraphs>48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Oriel</vt:lpstr>
      <vt:lpstr>PowerPoint Presentation</vt:lpstr>
    </vt:vector>
  </TitlesOfParts>
  <Company>Newcastle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A8916395</dc:creator>
  <cp:lastModifiedBy>Fatima Geele</cp:lastModifiedBy>
  <cp:revision>164</cp:revision>
  <cp:lastPrinted>2014-05-02T11:11:33Z</cp:lastPrinted>
  <dcterms:created xsi:type="dcterms:W3CDTF">2013-01-08T12:40:00Z</dcterms:created>
  <dcterms:modified xsi:type="dcterms:W3CDTF">2014-05-16T10:07:43Z</dcterms:modified>
</cp:coreProperties>
</file>